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3" r:id="rId6"/>
    <p:sldId id="257" r:id="rId7"/>
    <p:sldId id="308" r:id="rId8"/>
    <p:sldId id="309" r:id="rId9"/>
    <p:sldId id="310" r:id="rId10"/>
    <p:sldId id="260" r:id="rId11"/>
    <p:sldId id="307" r:id="rId12"/>
    <p:sldId id="265" r:id="rId13"/>
    <p:sldId id="312" r:id="rId14"/>
    <p:sldId id="279" r:id="rId15"/>
    <p:sldId id="280" r:id="rId16"/>
    <p:sldId id="302" r:id="rId17"/>
    <p:sldId id="305" r:id="rId18"/>
    <p:sldId id="306" r:id="rId19"/>
    <p:sldId id="30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3D1368-446A-4869-B8B6-051D53AC5672}">
          <p14:sldIdLst>
            <p14:sldId id="256"/>
            <p14:sldId id="313"/>
            <p14:sldId id="257"/>
          </p14:sldIdLst>
        </p14:section>
        <p14:section name="Economic Analysis" id="{10DFC262-6752-482F-BE43-AE512E3FA5F6}">
          <p14:sldIdLst>
            <p14:sldId id="308"/>
            <p14:sldId id="309"/>
            <p14:sldId id="310"/>
          </p14:sldIdLst>
        </p14:section>
        <p14:section name="Country Analysis" id="{A1E1FACE-BF5D-4D6B-AFD0-42B850619576}">
          <p14:sldIdLst>
            <p14:sldId id="260"/>
            <p14:sldId id="307"/>
            <p14:sldId id="265"/>
            <p14:sldId id="312"/>
          </p14:sldIdLst>
        </p14:section>
        <p14:section name="Market Analysis" id="{FCD427A9-F223-447B-8DBE-A7C034DB97A4}">
          <p14:sldIdLst>
            <p14:sldId id="279"/>
            <p14:sldId id="280"/>
          </p14:sldIdLst>
        </p14:section>
        <p14:section name="Propsed Strategy" id="{F58397F1-986D-48C5-B8FD-C5DAF9A4ECAF}">
          <p14:sldIdLst>
            <p14:sldId id="302"/>
            <p14:sldId id="305"/>
            <p14:sldId id="306"/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s🐱‍🏍 Pass" userId="af90c23efefea640" providerId="LiveId" clId="{AA1EB1F8-DBF9-475D-863B-DA3AA3F7BCD1}"/>
    <pc:docChg chg="modSld">
      <pc:chgData name="Qs🐱‍🏍 Pass" userId="af90c23efefea640" providerId="LiveId" clId="{AA1EB1F8-DBF9-475D-863B-DA3AA3F7BCD1}" dt="2023-07-10T05:45:25.733" v="0" actId="20577"/>
      <pc:docMkLst>
        <pc:docMk/>
      </pc:docMkLst>
      <pc:sldChg chg="modSp mod">
        <pc:chgData name="Qs🐱‍🏍 Pass" userId="af90c23efefea640" providerId="LiveId" clId="{AA1EB1F8-DBF9-475D-863B-DA3AA3F7BCD1}" dt="2023-07-10T05:45:25.733" v="0" actId="20577"/>
        <pc:sldMkLst>
          <pc:docMk/>
          <pc:sldMk cId="109857222" sldId="256"/>
        </pc:sldMkLst>
        <pc:spChg chg="mod">
          <ac:chgData name="Qs🐱‍🏍 Pass" userId="af90c23efefea640" providerId="LiveId" clId="{AA1EB1F8-DBF9-475D-863B-DA3AA3F7BCD1}" dt="2023-07-10T05:45:25.733" v="0" actId="20577"/>
          <ac:spMkLst>
            <pc:docMk/>
            <pc:sldMk cId="109857222" sldId="256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B2A5E0-3CC9-4E47-8B43-7C5C51FC19F7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44195D-865A-4A77-9ABE-27B8E6B64010}">
      <dgm:prSet/>
      <dgm:spPr/>
      <dgm:t>
        <a:bodyPr/>
        <a:lstStyle/>
        <a:p>
          <a:r>
            <a:rPr lang="en-US" dirty="0"/>
            <a:t>Jamaica</a:t>
          </a:r>
        </a:p>
      </dgm:t>
    </dgm:pt>
    <dgm:pt modelId="{15ABCAA9-444E-47C3-B8F3-1AE36A47B5A7}" type="parTrans" cxnId="{6490B06E-1AF5-4254-AB73-FA3D63065254}">
      <dgm:prSet/>
      <dgm:spPr/>
      <dgm:t>
        <a:bodyPr/>
        <a:lstStyle/>
        <a:p>
          <a:endParaRPr lang="en-US"/>
        </a:p>
      </dgm:t>
    </dgm:pt>
    <dgm:pt modelId="{101E222F-BAEF-4169-9AAE-E0DF829AEB44}" type="sibTrans" cxnId="{6490B06E-1AF5-4254-AB73-FA3D63065254}">
      <dgm:prSet/>
      <dgm:spPr/>
      <dgm:t>
        <a:bodyPr/>
        <a:lstStyle/>
        <a:p>
          <a:endParaRPr lang="en-US"/>
        </a:p>
      </dgm:t>
    </dgm:pt>
    <dgm:pt modelId="{269DE829-C2FD-4D27-8D13-1CC13D60D164}">
      <dgm:prSet/>
      <dgm:spPr/>
      <dgm:t>
        <a:bodyPr/>
        <a:lstStyle/>
        <a:p>
          <a:r>
            <a:rPr lang="en-US" dirty="0"/>
            <a:t>Mountainous island</a:t>
          </a:r>
        </a:p>
      </dgm:t>
    </dgm:pt>
    <dgm:pt modelId="{F2A96627-4AE2-424D-A49C-A0F8D7F44B26}" type="parTrans" cxnId="{8C2FDDB7-C6DD-4497-954E-225ED02AEFFF}">
      <dgm:prSet/>
      <dgm:spPr/>
      <dgm:t>
        <a:bodyPr/>
        <a:lstStyle/>
        <a:p>
          <a:endParaRPr lang="en-US"/>
        </a:p>
      </dgm:t>
    </dgm:pt>
    <dgm:pt modelId="{C87AF7BC-197D-4906-9495-AD0E11EC83F1}" type="sibTrans" cxnId="{8C2FDDB7-C6DD-4497-954E-225ED02AEFFF}">
      <dgm:prSet/>
      <dgm:spPr/>
      <dgm:t>
        <a:bodyPr/>
        <a:lstStyle/>
        <a:p>
          <a:endParaRPr lang="en-US"/>
        </a:p>
      </dgm:t>
    </dgm:pt>
    <dgm:pt modelId="{15DA9849-46FD-4FDB-B3F3-2CAD0F197BAC}">
      <dgm:prSet/>
      <dgm:spPr/>
      <dgm:t>
        <a:bodyPr/>
        <a:lstStyle/>
        <a:p>
          <a:r>
            <a:rPr lang="en-US" dirty="0"/>
            <a:t>Local and International Airports</a:t>
          </a:r>
        </a:p>
      </dgm:t>
    </dgm:pt>
    <dgm:pt modelId="{0F931065-183D-46FC-B061-E0433B69B7C1}" type="parTrans" cxnId="{1E00BD37-5639-4D0A-BC88-655D57749762}">
      <dgm:prSet/>
      <dgm:spPr/>
      <dgm:t>
        <a:bodyPr/>
        <a:lstStyle/>
        <a:p>
          <a:endParaRPr lang="en-US"/>
        </a:p>
      </dgm:t>
    </dgm:pt>
    <dgm:pt modelId="{8575DED7-A60C-4353-AF52-70623156BFB7}" type="sibTrans" cxnId="{1E00BD37-5639-4D0A-BC88-655D57749762}">
      <dgm:prSet/>
      <dgm:spPr/>
      <dgm:t>
        <a:bodyPr/>
        <a:lstStyle/>
        <a:p>
          <a:endParaRPr lang="en-US"/>
        </a:p>
      </dgm:t>
    </dgm:pt>
    <dgm:pt modelId="{C4C89ED3-6A31-49FB-85C9-3FFC0C2A7BE8}">
      <dgm:prSet/>
      <dgm:spPr/>
      <dgm:t>
        <a:bodyPr/>
        <a:lstStyle/>
        <a:p>
          <a:r>
            <a:rPr lang="en-US" dirty="0"/>
            <a:t>Expanding logistics industry</a:t>
          </a:r>
        </a:p>
      </dgm:t>
    </dgm:pt>
    <dgm:pt modelId="{A9964CBD-C02D-4FC6-A26B-C9437134C5CA}" type="parTrans" cxnId="{BA3046CB-86EE-4EAF-B0E9-172A75657619}">
      <dgm:prSet/>
      <dgm:spPr/>
      <dgm:t>
        <a:bodyPr/>
        <a:lstStyle/>
        <a:p>
          <a:endParaRPr lang="en-US"/>
        </a:p>
      </dgm:t>
    </dgm:pt>
    <dgm:pt modelId="{607490B1-D87A-4111-884C-DF87101FCBBA}" type="sibTrans" cxnId="{BA3046CB-86EE-4EAF-B0E9-172A75657619}">
      <dgm:prSet/>
      <dgm:spPr/>
      <dgm:t>
        <a:bodyPr/>
        <a:lstStyle/>
        <a:p>
          <a:endParaRPr lang="en-US"/>
        </a:p>
      </dgm:t>
    </dgm:pt>
    <dgm:pt modelId="{02DCDCD5-A25A-4EB1-B781-A535F3895CB0}">
      <dgm:prSet/>
      <dgm:spPr/>
      <dgm:t>
        <a:bodyPr/>
        <a:lstStyle/>
        <a:p>
          <a:r>
            <a:rPr lang="en-US" dirty="0"/>
            <a:t>2</a:t>
          </a:r>
          <a:r>
            <a:rPr lang="en-US" baseline="30000" dirty="0"/>
            <a:t>nd</a:t>
          </a:r>
          <a:r>
            <a:rPr lang="en-US" dirty="0"/>
            <a:t> largest US agriculture exporter in the Caribbean</a:t>
          </a:r>
        </a:p>
      </dgm:t>
    </dgm:pt>
    <dgm:pt modelId="{68BFC5CC-5FF1-417A-8B07-16A15AB35216}" type="parTrans" cxnId="{FB0D738B-BE4C-4BBA-B3A2-ACABC07F5312}">
      <dgm:prSet/>
      <dgm:spPr/>
      <dgm:t>
        <a:bodyPr/>
        <a:lstStyle/>
        <a:p>
          <a:endParaRPr lang="en-US"/>
        </a:p>
      </dgm:t>
    </dgm:pt>
    <dgm:pt modelId="{1126DEA2-AC11-46A9-A8D7-C38D43295D50}" type="sibTrans" cxnId="{FB0D738B-BE4C-4BBA-B3A2-ACABC07F5312}">
      <dgm:prSet/>
      <dgm:spPr/>
      <dgm:t>
        <a:bodyPr/>
        <a:lstStyle/>
        <a:p>
          <a:endParaRPr lang="en-US"/>
        </a:p>
      </dgm:t>
    </dgm:pt>
    <dgm:pt modelId="{1E3959B7-A3DF-48A4-8556-EF8CE7F29445}" type="pres">
      <dgm:prSet presAssocID="{7FB2A5E0-3CC9-4E47-8B43-7C5C51FC19F7}" presName="composite" presStyleCnt="0">
        <dgm:presLayoutVars>
          <dgm:chMax val="1"/>
          <dgm:dir/>
          <dgm:resizeHandles val="exact"/>
        </dgm:presLayoutVars>
      </dgm:prSet>
      <dgm:spPr/>
    </dgm:pt>
    <dgm:pt modelId="{D8F406A8-4011-4894-A535-41A412E78760}" type="pres">
      <dgm:prSet presAssocID="{7FB2A5E0-3CC9-4E47-8B43-7C5C51FC19F7}" presName="radial" presStyleCnt="0">
        <dgm:presLayoutVars>
          <dgm:animLvl val="ctr"/>
        </dgm:presLayoutVars>
      </dgm:prSet>
      <dgm:spPr/>
    </dgm:pt>
    <dgm:pt modelId="{4257AA8C-EF4F-44F5-8ECC-2D91F7929903}" type="pres">
      <dgm:prSet presAssocID="{EC44195D-865A-4A77-9ABE-27B8E6B64010}" presName="centerShape" presStyleLbl="vennNode1" presStyleIdx="0" presStyleCnt="5"/>
      <dgm:spPr/>
    </dgm:pt>
    <dgm:pt modelId="{754CC5D0-519C-4D37-BCC5-B69C8EEB894D}" type="pres">
      <dgm:prSet presAssocID="{269DE829-C2FD-4D27-8D13-1CC13D60D164}" presName="node" presStyleLbl="vennNode1" presStyleIdx="1" presStyleCnt="5">
        <dgm:presLayoutVars>
          <dgm:bulletEnabled val="1"/>
        </dgm:presLayoutVars>
      </dgm:prSet>
      <dgm:spPr/>
    </dgm:pt>
    <dgm:pt modelId="{7F21A73E-AAC7-441B-8C39-4100065FB189}" type="pres">
      <dgm:prSet presAssocID="{15DA9849-46FD-4FDB-B3F3-2CAD0F197BAC}" presName="node" presStyleLbl="vennNode1" presStyleIdx="2" presStyleCnt="5">
        <dgm:presLayoutVars>
          <dgm:bulletEnabled val="1"/>
        </dgm:presLayoutVars>
      </dgm:prSet>
      <dgm:spPr/>
    </dgm:pt>
    <dgm:pt modelId="{8CD7708D-727C-4055-BB8B-535216F125EA}" type="pres">
      <dgm:prSet presAssocID="{C4C89ED3-6A31-49FB-85C9-3FFC0C2A7BE8}" presName="node" presStyleLbl="vennNode1" presStyleIdx="3" presStyleCnt="5">
        <dgm:presLayoutVars>
          <dgm:bulletEnabled val="1"/>
        </dgm:presLayoutVars>
      </dgm:prSet>
      <dgm:spPr/>
    </dgm:pt>
    <dgm:pt modelId="{418ACFD2-2B60-458D-AFC8-B53A286B5ECA}" type="pres">
      <dgm:prSet presAssocID="{02DCDCD5-A25A-4EB1-B781-A535F3895CB0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E401D110-4AE8-41A6-86C0-6BC99C628624}" type="presOf" srcId="{7FB2A5E0-3CC9-4E47-8B43-7C5C51FC19F7}" destId="{1E3959B7-A3DF-48A4-8556-EF8CE7F29445}" srcOrd="0" destOrd="0" presId="urn:microsoft.com/office/officeart/2005/8/layout/radial3"/>
    <dgm:cxn modelId="{1E00BD37-5639-4D0A-BC88-655D57749762}" srcId="{EC44195D-865A-4A77-9ABE-27B8E6B64010}" destId="{15DA9849-46FD-4FDB-B3F3-2CAD0F197BAC}" srcOrd="1" destOrd="0" parTransId="{0F931065-183D-46FC-B061-E0433B69B7C1}" sibTransId="{8575DED7-A60C-4353-AF52-70623156BFB7}"/>
    <dgm:cxn modelId="{E9D5126B-494E-4A3D-A905-B656F756DA00}" type="presOf" srcId="{EC44195D-865A-4A77-9ABE-27B8E6B64010}" destId="{4257AA8C-EF4F-44F5-8ECC-2D91F7929903}" srcOrd="0" destOrd="0" presId="urn:microsoft.com/office/officeart/2005/8/layout/radial3"/>
    <dgm:cxn modelId="{6F30674B-A5D8-4D7C-9BBA-E6A822016E33}" type="presOf" srcId="{C4C89ED3-6A31-49FB-85C9-3FFC0C2A7BE8}" destId="{8CD7708D-727C-4055-BB8B-535216F125EA}" srcOrd="0" destOrd="0" presId="urn:microsoft.com/office/officeart/2005/8/layout/radial3"/>
    <dgm:cxn modelId="{6490B06E-1AF5-4254-AB73-FA3D63065254}" srcId="{7FB2A5E0-3CC9-4E47-8B43-7C5C51FC19F7}" destId="{EC44195D-865A-4A77-9ABE-27B8E6B64010}" srcOrd="0" destOrd="0" parTransId="{15ABCAA9-444E-47C3-B8F3-1AE36A47B5A7}" sibTransId="{101E222F-BAEF-4169-9AAE-E0DF829AEB44}"/>
    <dgm:cxn modelId="{FB0D738B-BE4C-4BBA-B3A2-ACABC07F5312}" srcId="{EC44195D-865A-4A77-9ABE-27B8E6B64010}" destId="{02DCDCD5-A25A-4EB1-B781-A535F3895CB0}" srcOrd="3" destOrd="0" parTransId="{68BFC5CC-5FF1-417A-8B07-16A15AB35216}" sibTransId="{1126DEA2-AC11-46A9-A8D7-C38D43295D50}"/>
    <dgm:cxn modelId="{8C2FDDB7-C6DD-4497-954E-225ED02AEFFF}" srcId="{EC44195D-865A-4A77-9ABE-27B8E6B64010}" destId="{269DE829-C2FD-4D27-8D13-1CC13D60D164}" srcOrd="0" destOrd="0" parTransId="{F2A96627-4AE2-424D-A49C-A0F8D7F44B26}" sibTransId="{C87AF7BC-197D-4906-9495-AD0E11EC83F1}"/>
    <dgm:cxn modelId="{205AABBB-B667-454D-B1DC-A2FE69845F1B}" type="presOf" srcId="{15DA9849-46FD-4FDB-B3F3-2CAD0F197BAC}" destId="{7F21A73E-AAC7-441B-8C39-4100065FB189}" srcOrd="0" destOrd="0" presId="urn:microsoft.com/office/officeart/2005/8/layout/radial3"/>
    <dgm:cxn modelId="{6BA1EDBF-0EE5-4B25-B56F-915FC292C472}" type="presOf" srcId="{269DE829-C2FD-4D27-8D13-1CC13D60D164}" destId="{754CC5D0-519C-4D37-BCC5-B69C8EEB894D}" srcOrd="0" destOrd="0" presId="urn:microsoft.com/office/officeart/2005/8/layout/radial3"/>
    <dgm:cxn modelId="{6CD3ACC2-D566-47D2-8036-B13B65679BAE}" type="presOf" srcId="{02DCDCD5-A25A-4EB1-B781-A535F3895CB0}" destId="{418ACFD2-2B60-458D-AFC8-B53A286B5ECA}" srcOrd="0" destOrd="0" presId="urn:microsoft.com/office/officeart/2005/8/layout/radial3"/>
    <dgm:cxn modelId="{BA3046CB-86EE-4EAF-B0E9-172A75657619}" srcId="{EC44195D-865A-4A77-9ABE-27B8E6B64010}" destId="{C4C89ED3-6A31-49FB-85C9-3FFC0C2A7BE8}" srcOrd="2" destOrd="0" parTransId="{A9964CBD-C02D-4FC6-A26B-C9437134C5CA}" sibTransId="{607490B1-D87A-4111-884C-DF87101FCBBA}"/>
    <dgm:cxn modelId="{43DD797E-DD3A-487E-BC65-4CF4CB5361AF}" type="presParOf" srcId="{1E3959B7-A3DF-48A4-8556-EF8CE7F29445}" destId="{D8F406A8-4011-4894-A535-41A412E78760}" srcOrd="0" destOrd="0" presId="urn:microsoft.com/office/officeart/2005/8/layout/radial3"/>
    <dgm:cxn modelId="{782D5BDB-B0A0-468B-A107-4E52247097A1}" type="presParOf" srcId="{D8F406A8-4011-4894-A535-41A412E78760}" destId="{4257AA8C-EF4F-44F5-8ECC-2D91F7929903}" srcOrd="0" destOrd="0" presId="urn:microsoft.com/office/officeart/2005/8/layout/radial3"/>
    <dgm:cxn modelId="{DABFD94B-2923-4F04-970F-837DE2D0A92C}" type="presParOf" srcId="{D8F406A8-4011-4894-A535-41A412E78760}" destId="{754CC5D0-519C-4D37-BCC5-B69C8EEB894D}" srcOrd="1" destOrd="0" presId="urn:microsoft.com/office/officeart/2005/8/layout/radial3"/>
    <dgm:cxn modelId="{4F534B52-6E5F-414E-8154-46722D23986F}" type="presParOf" srcId="{D8F406A8-4011-4894-A535-41A412E78760}" destId="{7F21A73E-AAC7-441B-8C39-4100065FB189}" srcOrd="2" destOrd="0" presId="urn:microsoft.com/office/officeart/2005/8/layout/radial3"/>
    <dgm:cxn modelId="{167D5FCC-B5E6-47D4-9025-AF46C1F126B5}" type="presParOf" srcId="{D8F406A8-4011-4894-A535-41A412E78760}" destId="{8CD7708D-727C-4055-BB8B-535216F125EA}" srcOrd="3" destOrd="0" presId="urn:microsoft.com/office/officeart/2005/8/layout/radial3"/>
    <dgm:cxn modelId="{F9806610-785D-45BD-8233-97EA3D3BBBE6}" type="presParOf" srcId="{D8F406A8-4011-4894-A535-41A412E78760}" destId="{418ACFD2-2B60-458D-AFC8-B53A286B5EC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2A5E0-3CC9-4E47-8B43-7C5C51FC19F7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44195D-865A-4A77-9ABE-27B8E6B64010}">
      <dgm:prSet/>
      <dgm:spPr/>
      <dgm:t>
        <a:bodyPr/>
        <a:lstStyle/>
        <a:p>
          <a:r>
            <a:rPr lang="en-US" dirty="0"/>
            <a:t>The Greater Antilles</a:t>
          </a:r>
        </a:p>
      </dgm:t>
    </dgm:pt>
    <dgm:pt modelId="{15ABCAA9-444E-47C3-B8F3-1AE36A47B5A7}" type="parTrans" cxnId="{6490B06E-1AF5-4254-AB73-FA3D63065254}">
      <dgm:prSet/>
      <dgm:spPr/>
      <dgm:t>
        <a:bodyPr/>
        <a:lstStyle/>
        <a:p>
          <a:endParaRPr lang="en-US"/>
        </a:p>
      </dgm:t>
    </dgm:pt>
    <dgm:pt modelId="{101E222F-BAEF-4169-9AAE-E0DF829AEB44}" type="sibTrans" cxnId="{6490B06E-1AF5-4254-AB73-FA3D63065254}">
      <dgm:prSet/>
      <dgm:spPr/>
      <dgm:t>
        <a:bodyPr/>
        <a:lstStyle/>
        <a:p>
          <a:endParaRPr lang="en-US"/>
        </a:p>
      </dgm:t>
    </dgm:pt>
    <dgm:pt modelId="{269DE829-C2FD-4D27-8D13-1CC13D60D164}">
      <dgm:prSet/>
      <dgm:spPr/>
      <dgm:t>
        <a:bodyPr/>
        <a:lstStyle/>
        <a:p>
          <a:r>
            <a:rPr lang="en-US" dirty="0"/>
            <a:t>Centralized location</a:t>
          </a:r>
        </a:p>
      </dgm:t>
    </dgm:pt>
    <dgm:pt modelId="{F2A96627-4AE2-424D-A49C-A0F8D7F44B26}" type="parTrans" cxnId="{8C2FDDB7-C6DD-4497-954E-225ED02AEFFF}">
      <dgm:prSet/>
      <dgm:spPr/>
      <dgm:t>
        <a:bodyPr/>
        <a:lstStyle/>
        <a:p>
          <a:endParaRPr lang="en-US"/>
        </a:p>
      </dgm:t>
    </dgm:pt>
    <dgm:pt modelId="{C87AF7BC-197D-4906-9495-AD0E11EC83F1}" type="sibTrans" cxnId="{8C2FDDB7-C6DD-4497-954E-225ED02AEFFF}">
      <dgm:prSet/>
      <dgm:spPr/>
      <dgm:t>
        <a:bodyPr/>
        <a:lstStyle/>
        <a:p>
          <a:endParaRPr lang="en-US"/>
        </a:p>
      </dgm:t>
    </dgm:pt>
    <dgm:pt modelId="{F2FB2A90-607E-4C32-8056-4B91239AE816}">
      <dgm:prSet/>
      <dgm:spPr/>
      <dgm:t>
        <a:bodyPr/>
        <a:lstStyle/>
        <a:p>
          <a:r>
            <a:rPr lang="en-US" dirty="0"/>
            <a:t>Fostering economic Growth</a:t>
          </a:r>
        </a:p>
      </dgm:t>
    </dgm:pt>
    <dgm:pt modelId="{0D7D6E6F-12A6-409A-84A2-798669F96DFE}" type="parTrans" cxnId="{7E74013A-2713-4CC0-8346-3EEBD8FE51B7}">
      <dgm:prSet/>
      <dgm:spPr/>
      <dgm:t>
        <a:bodyPr/>
        <a:lstStyle/>
        <a:p>
          <a:endParaRPr lang="en-US"/>
        </a:p>
      </dgm:t>
    </dgm:pt>
    <dgm:pt modelId="{47C348EA-EC35-4408-8ADD-078808F7C16F}" type="sibTrans" cxnId="{7E74013A-2713-4CC0-8346-3EEBD8FE51B7}">
      <dgm:prSet/>
      <dgm:spPr/>
      <dgm:t>
        <a:bodyPr/>
        <a:lstStyle/>
        <a:p>
          <a:endParaRPr lang="en-US"/>
        </a:p>
      </dgm:t>
    </dgm:pt>
    <dgm:pt modelId="{39BB96CF-443A-474A-95FA-B21E05212167}">
      <dgm:prSet/>
      <dgm:spPr/>
      <dgm:t>
        <a:bodyPr/>
        <a:lstStyle/>
        <a:p>
          <a:r>
            <a:rPr lang="en-US" dirty="0"/>
            <a:t>Gateway to Atlantic and Pacific</a:t>
          </a:r>
        </a:p>
      </dgm:t>
    </dgm:pt>
    <dgm:pt modelId="{CD58C6A1-9AFC-4585-BE8B-084588D07844}" type="parTrans" cxnId="{FEC72E5F-8477-4D96-8A07-027E212AC9D4}">
      <dgm:prSet/>
      <dgm:spPr/>
      <dgm:t>
        <a:bodyPr/>
        <a:lstStyle/>
        <a:p>
          <a:endParaRPr lang="en-US"/>
        </a:p>
      </dgm:t>
    </dgm:pt>
    <dgm:pt modelId="{CF080167-898A-488D-BC52-E4C899A25B75}" type="sibTrans" cxnId="{FEC72E5F-8477-4D96-8A07-027E212AC9D4}">
      <dgm:prSet/>
      <dgm:spPr/>
      <dgm:t>
        <a:bodyPr/>
        <a:lstStyle/>
        <a:p>
          <a:endParaRPr lang="en-US"/>
        </a:p>
      </dgm:t>
    </dgm:pt>
    <dgm:pt modelId="{1E3959B7-A3DF-48A4-8556-EF8CE7F29445}" type="pres">
      <dgm:prSet presAssocID="{7FB2A5E0-3CC9-4E47-8B43-7C5C51FC19F7}" presName="composite" presStyleCnt="0">
        <dgm:presLayoutVars>
          <dgm:chMax val="1"/>
          <dgm:dir/>
          <dgm:resizeHandles val="exact"/>
        </dgm:presLayoutVars>
      </dgm:prSet>
      <dgm:spPr/>
    </dgm:pt>
    <dgm:pt modelId="{D8F406A8-4011-4894-A535-41A412E78760}" type="pres">
      <dgm:prSet presAssocID="{7FB2A5E0-3CC9-4E47-8B43-7C5C51FC19F7}" presName="radial" presStyleCnt="0">
        <dgm:presLayoutVars>
          <dgm:animLvl val="ctr"/>
        </dgm:presLayoutVars>
      </dgm:prSet>
      <dgm:spPr/>
    </dgm:pt>
    <dgm:pt modelId="{4257AA8C-EF4F-44F5-8ECC-2D91F7929903}" type="pres">
      <dgm:prSet presAssocID="{EC44195D-865A-4A77-9ABE-27B8E6B64010}" presName="centerShape" presStyleLbl="vennNode1" presStyleIdx="0" presStyleCnt="4" custLinFactNeighborY="-25972"/>
      <dgm:spPr/>
    </dgm:pt>
    <dgm:pt modelId="{754CC5D0-519C-4D37-BCC5-B69C8EEB894D}" type="pres">
      <dgm:prSet presAssocID="{269DE829-C2FD-4D27-8D13-1CC13D60D164}" presName="node" presStyleLbl="vennNode1" presStyleIdx="1" presStyleCnt="4" custRadScaleRad="139776" custRadScaleInc="-22805">
        <dgm:presLayoutVars>
          <dgm:bulletEnabled val="1"/>
        </dgm:presLayoutVars>
      </dgm:prSet>
      <dgm:spPr/>
    </dgm:pt>
    <dgm:pt modelId="{3B485409-625A-460E-A450-D80589F57C59}" type="pres">
      <dgm:prSet presAssocID="{F2FB2A90-607E-4C32-8056-4B91239AE816}" presName="node" presStyleLbl="vennNode1" presStyleIdx="2" presStyleCnt="4" custRadScaleRad="44941" custRadScaleInc="50463">
        <dgm:presLayoutVars>
          <dgm:bulletEnabled val="1"/>
        </dgm:presLayoutVars>
      </dgm:prSet>
      <dgm:spPr/>
    </dgm:pt>
    <dgm:pt modelId="{BE3E07AB-08CE-4176-945D-A9B867D95719}" type="pres">
      <dgm:prSet presAssocID="{39BB96CF-443A-474A-95FA-B21E05212167}" presName="node" presStyleLbl="vennNode1" presStyleIdx="3" presStyleCnt="4" custRadScaleRad="140362" custRadScaleInc="122099">
        <dgm:presLayoutVars>
          <dgm:bulletEnabled val="1"/>
        </dgm:presLayoutVars>
      </dgm:prSet>
      <dgm:spPr/>
    </dgm:pt>
  </dgm:ptLst>
  <dgm:cxnLst>
    <dgm:cxn modelId="{E401D110-4AE8-41A6-86C0-6BC99C628624}" type="presOf" srcId="{7FB2A5E0-3CC9-4E47-8B43-7C5C51FC19F7}" destId="{1E3959B7-A3DF-48A4-8556-EF8CE7F29445}" srcOrd="0" destOrd="0" presId="urn:microsoft.com/office/officeart/2005/8/layout/radial3"/>
    <dgm:cxn modelId="{7E74013A-2713-4CC0-8346-3EEBD8FE51B7}" srcId="{EC44195D-865A-4A77-9ABE-27B8E6B64010}" destId="{F2FB2A90-607E-4C32-8056-4B91239AE816}" srcOrd="1" destOrd="0" parTransId="{0D7D6E6F-12A6-409A-84A2-798669F96DFE}" sibTransId="{47C348EA-EC35-4408-8ADD-078808F7C16F}"/>
    <dgm:cxn modelId="{4E5C5E5C-BF95-4FB5-A9A7-AD0AF5B538EE}" type="presOf" srcId="{F2FB2A90-607E-4C32-8056-4B91239AE816}" destId="{3B485409-625A-460E-A450-D80589F57C59}" srcOrd="0" destOrd="0" presId="urn:microsoft.com/office/officeart/2005/8/layout/radial3"/>
    <dgm:cxn modelId="{FEC72E5F-8477-4D96-8A07-027E212AC9D4}" srcId="{EC44195D-865A-4A77-9ABE-27B8E6B64010}" destId="{39BB96CF-443A-474A-95FA-B21E05212167}" srcOrd="2" destOrd="0" parTransId="{CD58C6A1-9AFC-4585-BE8B-084588D07844}" sibTransId="{CF080167-898A-488D-BC52-E4C899A25B75}"/>
    <dgm:cxn modelId="{E9D5126B-494E-4A3D-A905-B656F756DA00}" type="presOf" srcId="{EC44195D-865A-4A77-9ABE-27B8E6B64010}" destId="{4257AA8C-EF4F-44F5-8ECC-2D91F7929903}" srcOrd="0" destOrd="0" presId="urn:microsoft.com/office/officeart/2005/8/layout/radial3"/>
    <dgm:cxn modelId="{6490B06E-1AF5-4254-AB73-FA3D63065254}" srcId="{7FB2A5E0-3CC9-4E47-8B43-7C5C51FC19F7}" destId="{EC44195D-865A-4A77-9ABE-27B8E6B64010}" srcOrd="0" destOrd="0" parTransId="{15ABCAA9-444E-47C3-B8F3-1AE36A47B5A7}" sibTransId="{101E222F-BAEF-4169-9AAE-E0DF829AEB44}"/>
    <dgm:cxn modelId="{8C2FDDB7-C6DD-4497-954E-225ED02AEFFF}" srcId="{EC44195D-865A-4A77-9ABE-27B8E6B64010}" destId="{269DE829-C2FD-4D27-8D13-1CC13D60D164}" srcOrd="0" destOrd="0" parTransId="{F2A96627-4AE2-424D-A49C-A0F8D7F44B26}" sibTransId="{C87AF7BC-197D-4906-9495-AD0E11EC83F1}"/>
    <dgm:cxn modelId="{6BA1EDBF-0EE5-4B25-B56F-915FC292C472}" type="presOf" srcId="{269DE829-C2FD-4D27-8D13-1CC13D60D164}" destId="{754CC5D0-519C-4D37-BCC5-B69C8EEB894D}" srcOrd="0" destOrd="0" presId="urn:microsoft.com/office/officeart/2005/8/layout/radial3"/>
    <dgm:cxn modelId="{79C2E8CA-53CA-4983-847E-C60BFB4594DB}" type="presOf" srcId="{39BB96CF-443A-474A-95FA-B21E05212167}" destId="{BE3E07AB-08CE-4176-945D-A9B867D95719}" srcOrd="0" destOrd="0" presId="urn:microsoft.com/office/officeart/2005/8/layout/radial3"/>
    <dgm:cxn modelId="{43DD797E-DD3A-487E-BC65-4CF4CB5361AF}" type="presParOf" srcId="{1E3959B7-A3DF-48A4-8556-EF8CE7F29445}" destId="{D8F406A8-4011-4894-A535-41A412E78760}" srcOrd="0" destOrd="0" presId="urn:microsoft.com/office/officeart/2005/8/layout/radial3"/>
    <dgm:cxn modelId="{782D5BDB-B0A0-468B-A107-4E52247097A1}" type="presParOf" srcId="{D8F406A8-4011-4894-A535-41A412E78760}" destId="{4257AA8C-EF4F-44F5-8ECC-2D91F7929903}" srcOrd="0" destOrd="0" presId="urn:microsoft.com/office/officeart/2005/8/layout/radial3"/>
    <dgm:cxn modelId="{DABFD94B-2923-4F04-970F-837DE2D0A92C}" type="presParOf" srcId="{D8F406A8-4011-4894-A535-41A412E78760}" destId="{754CC5D0-519C-4D37-BCC5-B69C8EEB894D}" srcOrd="1" destOrd="0" presId="urn:microsoft.com/office/officeart/2005/8/layout/radial3"/>
    <dgm:cxn modelId="{8D33B8BA-E5BB-4654-ACFA-9E224256F677}" type="presParOf" srcId="{D8F406A8-4011-4894-A535-41A412E78760}" destId="{3B485409-625A-460E-A450-D80589F57C59}" srcOrd="2" destOrd="0" presId="urn:microsoft.com/office/officeart/2005/8/layout/radial3"/>
    <dgm:cxn modelId="{5086ABFE-69DD-446A-8499-3A4410DCB44E}" type="presParOf" srcId="{D8F406A8-4011-4894-A535-41A412E78760}" destId="{BE3E07AB-08CE-4176-945D-A9B867D95719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B2A5E0-3CC9-4E47-8B43-7C5C51FC19F7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44195D-865A-4A77-9ABE-27B8E6B64010}">
      <dgm:prSet/>
      <dgm:spPr/>
      <dgm:t>
        <a:bodyPr/>
        <a:lstStyle/>
        <a:p>
          <a:r>
            <a:rPr lang="en-US" dirty="0"/>
            <a:t>The Cayman Islands</a:t>
          </a:r>
        </a:p>
      </dgm:t>
    </dgm:pt>
    <dgm:pt modelId="{15ABCAA9-444E-47C3-B8F3-1AE36A47B5A7}" type="parTrans" cxnId="{6490B06E-1AF5-4254-AB73-FA3D63065254}">
      <dgm:prSet/>
      <dgm:spPr/>
      <dgm:t>
        <a:bodyPr/>
        <a:lstStyle/>
        <a:p>
          <a:endParaRPr lang="en-US"/>
        </a:p>
      </dgm:t>
    </dgm:pt>
    <dgm:pt modelId="{101E222F-BAEF-4169-9AAE-E0DF829AEB44}" type="sibTrans" cxnId="{6490B06E-1AF5-4254-AB73-FA3D63065254}">
      <dgm:prSet/>
      <dgm:spPr/>
      <dgm:t>
        <a:bodyPr/>
        <a:lstStyle/>
        <a:p>
          <a:endParaRPr lang="en-US"/>
        </a:p>
      </dgm:t>
    </dgm:pt>
    <dgm:pt modelId="{0534DE3F-F8FA-46F7-9780-B5D5C23B3733}">
      <dgm:prSet/>
      <dgm:spPr/>
      <dgm:t>
        <a:bodyPr/>
        <a:lstStyle/>
        <a:p>
          <a:r>
            <a:rPr lang="en-US" dirty="0"/>
            <a:t>3 islands</a:t>
          </a:r>
        </a:p>
      </dgm:t>
    </dgm:pt>
    <dgm:pt modelId="{222BFC39-D5CD-41D7-B077-D9CA8B1BB573}" type="parTrans" cxnId="{402E44A8-DFC1-4B72-9F71-FA7EFC7CB987}">
      <dgm:prSet/>
      <dgm:spPr/>
      <dgm:t>
        <a:bodyPr/>
        <a:lstStyle/>
        <a:p>
          <a:endParaRPr lang="en-US"/>
        </a:p>
      </dgm:t>
    </dgm:pt>
    <dgm:pt modelId="{6E62CD24-4FD9-48F7-BF20-17DDA5D97DFD}" type="sibTrans" cxnId="{402E44A8-DFC1-4B72-9F71-FA7EFC7CB987}">
      <dgm:prSet/>
      <dgm:spPr/>
      <dgm:t>
        <a:bodyPr/>
        <a:lstStyle/>
        <a:p>
          <a:endParaRPr lang="en-US"/>
        </a:p>
      </dgm:t>
    </dgm:pt>
    <dgm:pt modelId="{87FAFEF2-E663-4AE6-A414-365ADC0E969B}">
      <dgm:prSet/>
      <dgm:spPr/>
      <dgm:t>
        <a:bodyPr/>
        <a:lstStyle/>
        <a:p>
          <a:r>
            <a:rPr lang="en-US" dirty="0"/>
            <a:t>Experience some earthquakes</a:t>
          </a:r>
        </a:p>
      </dgm:t>
    </dgm:pt>
    <dgm:pt modelId="{20A0C9BD-982F-4AB4-817F-7842A5352D34}" type="parTrans" cxnId="{9C1C7CA6-5472-410E-8B9F-853C79CEA0E8}">
      <dgm:prSet/>
      <dgm:spPr/>
      <dgm:t>
        <a:bodyPr/>
        <a:lstStyle/>
        <a:p>
          <a:endParaRPr lang="en-US"/>
        </a:p>
      </dgm:t>
    </dgm:pt>
    <dgm:pt modelId="{942D1AF1-F1AF-493B-9C92-331849714648}" type="sibTrans" cxnId="{9C1C7CA6-5472-410E-8B9F-853C79CEA0E8}">
      <dgm:prSet/>
      <dgm:spPr/>
      <dgm:t>
        <a:bodyPr/>
        <a:lstStyle/>
        <a:p>
          <a:endParaRPr lang="en-US"/>
        </a:p>
      </dgm:t>
    </dgm:pt>
    <dgm:pt modelId="{CD854BD1-4ED6-4CB0-A409-481D1BE2F497}">
      <dgm:prSet/>
      <dgm:spPr/>
      <dgm:t>
        <a:bodyPr/>
        <a:lstStyle/>
        <a:p>
          <a:r>
            <a:rPr lang="en-US" dirty="0"/>
            <a:t>Financial services hub due to centralized location</a:t>
          </a:r>
        </a:p>
      </dgm:t>
    </dgm:pt>
    <dgm:pt modelId="{59820909-EE83-4946-BD63-58DB50E704C8}" type="sibTrans" cxnId="{C4172B43-C154-4622-A5D2-1D3377E332E6}">
      <dgm:prSet/>
      <dgm:spPr/>
      <dgm:t>
        <a:bodyPr/>
        <a:lstStyle/>
        <a:p>
          <a:endParaRPr lang="en-US"/>
        </a:p>
      </dgm:t>
    </dgm:pt>
    <dgm:pt modelId="{FEAE3596-EF06-4775-8790-84C565942DDD}" type="parTrans" cxnId="{C4172B43-C154-4622-A5D2-1D3377E332E6}">
      <dgm:prSet/>
      <dgm:spPr/>
      <dgm:t>
        <a:bodyPr/>
        <a:lstStyle/>
        <a:p>
          <a:endParaRPr lang="en-US"/>
        </a:p>
      </dgm:t>
    </dgm:pt>
    <dgm:pt modelId="{B6217DD5-D169-4C38-BC77-11D733901D6E}">
      <dgm:prSet/>
      <dgm:spPr/>
      <dgm:t>
        <a:bodyPr/>
        <a:lstStyle/>
        <a:p>
          <a:r>
            <a:rPr lang="en-US" dirty="0"/>
            <a:t>2 international airports</a:t>
          </a:r>
        </a:p>
      </dgm:t>
    </dgm:pt>
    <dgm:pt modelId="{C66697C1-4632-43D9-B6ED-835BA25CECF3}" type="parTrans" cxnId="{EF3A0228-81FB-4F70-A3A3-638766A62960}">
      <dgm:prSet/>
      <dgm:spPr/>
      <dgm:t>
        <a:bodyPr/>
        <a:lstStyle/>
        <a:p>
          <a:endParaRPr lang="en-US"/>
        </a:p>
      </dgm:t>
    </dgm:pt>
    <dgm:pt modelId="{DAB514B0-11F0-4D1A-8A43-BF2FCD7A3BCD}" type="sibTrans" cxnId="{EF3A0228-81FB-4F70-A3A3-638766A62960}">
      <dgm:prSet/>
      <dgm:spPr/>
      <dgm:t>
        <a:bodyPr/>
        <a:lstStyle/>
        <a:p>
          <a:endParaRPr lang="en-US"/>
        </a:p>
      </dgm:t>
    </dgm:pt>
    <dgm:pt modelId="{1E3959B7-A3DF-48A4-8556-EF8CE7F29445}" type="pres">
      <dgm:prSet presAssocID="{7FB2A5E0-3CC9-4E47-8B43-7C5C51FC19F7}" presName="composite" presStyleCnt="0">
        <dgm:presLayoutVars>
          <dgm:chMax val="1"/>
          <dgm:dir/>
          <dgm:resizeHandles val="exact"/>
        </dgm:presLayoutVars>
      </dgm:prSet>
      <dgm:spPr/>
    </dgm:pt>
    <dgm:pt modelId="{D8F406A8-4011-4894-A535-41A412E78760}" type="pres">
      <dgm:prSet presAssocID="{7FB2A5E0-3CC9-4E47-8B43-7C5C51FC19F7}" presName="radial" presStyleCnt="0">
        <dgm:presLayoutVars>
          <dgm:animLvl val="ctr"/>
        </dgm:presLayoutVars>
      </dgm:prSet>
      <dgm:spPr/>
    </dgm:pt>
    <dgm:pt modelId="{4257AA8C-EF4F-44F5-8ECC-2D91F7929903}" type="pres">
      <dgm:prSet presAssocID="{EC44195D-865A-4A77-9ABE-27B8E6B64010}" presName="centerShape" presStyleLbl="vennNode1" presStyleIdx="0" presStyleCnt="5"/>
      <dgm:spPr/>
    </dgm:pt>
    <dgm:pt modelId="{4CC51BED-C7AC-4506-8049-0DF608B28CBF}" type="pres">
      <dgm:prSet presAssocID="{0534DE3F-F8FA-46F7-9780-B5D5C23B3733}" presName="node" presStyleLbl="vennNode1" presStyleIdx="1" presStyleCnt="5">
        <dgm:presLayoutVars>
          <dgm:bulletEnabled val="1"/>
        </dgm:presLayoutVars>
      </dgm:prSet>
      <dgm:spPr/>
    </dgm:pt>
    <dgm:pt modelId="{DC904713-2615-4E5C-A20B-56912CB5EC1F}" type="pres">
      <dgm:prSet presAssocID="{CD854BD1-4ED6-4CB0-A409-481D1BE2F497}" presName="node" presStyleLbl="vennNode1" presStyleIdx="2" presStyleCnt="5">
        <dgm:presLayoutVars>
          <dgm:bulletEnabled val="1"/>
        </dgm:presLayoutVars>
      </dgm:prSet>
      <dgm:spPr/>
    </dgm:pt>
    <dgm:pt modelId="{20DBA9DB-8E3F-44F6-B06A-7DF8EE6256B4}" type="pres">
      <dgm:prSet presAssocID="{B6217DD5-D169-4C38-BC77-11D733901D6E}" presName="node" presStyleLbl="vennNode1" presStyleIdx="3" presStyleCnt="5">
        <dgm:presLayoutVars>
          <dgm:bulletEnabled val="1"/>
        </dgm:presLayoutVars>
      </dgm:prSet>
      <dgm:spPr/>
    </dgm:pt>
    <dgm:pt modelId="{D3F6966E-A77F-4E84-B3FB-6A52D5012DA0}" type="pres">
      <dgm:prSet presAssocID="{87FAFEF2-E663-4AE6-A414-365ADC0E969B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E401D110-4AE8-41A6-86C0-6BC99C628624}" type="presOf" srcId="{7FB2A5E0-3CC9-4E47-8B43-7C5C51FC19F7}" destId="{1E3959B7-A3DF-48A4-8556-EF8CE7F29445}" srcOrd="0" destOrd="0" presId="urn:microsoft.com/office/officeart/2005/8/layout/radial3"/>
    <dgm:cxn modelId="{763C1D1A-9D67-43EC-BFF4-908FC1884795}" type="presOf" srcId="{B6217DD5-D169-4C38-BC77-11D733901D6E}" destId="{20DBA9DB-8E3F-44F6-B06A-7DF8EE6256B4}" srcOrd="0" destOrd="0" presId="urn:microsoft.com/office/officeart/2005/8/layout/radial3"/>
    <dgm:cxn modelId="{EF3A0228-81FB-4F70-A3A3-638766A62960}" srcId="{EC44195D-865A-4A77-9ABE-27B8E6B64010}" destId="{B6217DD5-D169-4C38-BC77-11D733901D6E}" srcOrd="2" destOrd="0" parTransId="{C66697C1-4632-43D9-B6ED-835BA25CECF3}" sibTransId="{DAB514B0-11F0-4D1A-8A43-BF2FCD7A3BCD}"/>
    <dgm:cxn modelId="{C4172B43-C154-4622-A5D2-1D3377E332E6}" srcId="{EC44195D-865A-4A77-9ABE-27B8E6B64010}" destId="{CD854BD1-4ED6-4CB0-A409-481D1BE2F497}" srcOrd="1" destOrd="0" parTransId="{FEAE3596-EF06-4775-8790-84C565942DDD}" sibTransId="{59820909-EE83-4946-BD63-58DB50E704C8}"/>
    <dgm:cxn modelId="{E9D5126B-494E-4A3D-A905-B656F756DA00}" type="presOf" srcId="{EC44195D-865A-4A77-9ABE-27B8E6B64010}" destId="{4257AA8C-EF4F-44F5-8ECC-2D91F7929903}" srcOrd="0" destOrd="0" presId="urn:microsoft.com/office/officeart/2005/8/layout/radial3"/>
    <dgm:cxn modelId="{6490B06E-1AF5-4254-AB73-FA3D63065254}" srcId="{7FB2A5E0-3CC9-4E47-8B43-7C5C51FC19F7}" destId="{EC44195D-865A-4A77-9ABE-27B8E6B64010}" srcOrd="0" destOrd="0" parTransId="{15ABCAA9-444E-47C3-B8F3-1AE36A47B5A7}" sibTransId="{101E222F-BAEF-4169-9AAE-E0DF829AEB44}"/>
    <dgm:cxn modelId="{6FB33C71-D3E0-4316-967C-90A7C186E08B}" type="presOf" srcId="{CD854BD1-4ED6-4CB0-A409-481D1BE2F497}" destId="{DC904713-2615-4E5C-A20B-56912CB5EC1F}" srcOrd="0" destOrd="0" presId="urn:microsoft.com/office/officeart/2005/8/layout/radial3"/>
    <dgm:cxn modelId="{2EE146A0-0EF5-4C77-9E13-EDF679E717AB}" type="presOf" srcId="{87FAFEF2-E663-4AE6-A414-365ADC0E969B}" destId="{D3F6966E-A77F-4E84-B3FB-6A52D5012DA0}" srcOrd="0" destOrd="0" presId="urn:microsoft.com/office/officeart/2005/8/layout/radial3"/>
    <dgm:cxn modelId="{9C1C7CA6-5472-410E-8B9F-853C79CEA0E8}" srcId="{EC44195D-865A-4A77-9ABE-27B8E6B64010}" destId="{87FAFEF2-E663-4AE6-A414-365ADC0E969B}" srcOrd="3" destOrd="0" parTransId="{20A0C9BD-982F-4AB4-817F-7842A5352D34}" sibTransId="{942D1AF1-F1AF-493B-9C92-331849714648}"/>
    <dgm:cxn modelId="{402E44A8-DFC1-4B72-9F71-FA7EFC7CB987}" srcId="{EC44195D-865A-4A77-9ABE-27B8E6B64010}" destId="{0534DE3F-F8FA-46F7-9780-B5D5C23B3733}" srcOrd="0" destOrd="0" parTransId="{222BFC39-D5CD-41D7-B077-D9CA8B1BB573}" sibTransId="{6E62CD24-4FD9-48F7-BF20-17DDA5D97DFD}"/>
    <dgm:cxn modelId="{4FDD78C3-4285-4A3F-8329-2C01BAB8A86D}" type="presOf" srcId="{0534DE3F-F8FA-46F7-9780-B5D5C23B3733}" destId="{4CC51BED-C7AC-4506-8049-0DF608B28CBF}" srcOrd="0" destOrd="0" presId="urn:microsoft.com/office/officeart/2005/8/layout/radial3"/>
    <dgm:cxn modelId="{43DD797E-DD3A-487E-BC65-4CF4CB5361AF}" type="presParOf" srcId="{1E3959B7-A3DF-48A4-8556-EF8CE7F29445}" destId="{D8F406A8-4011-4894-A535-41A412E78760}" srcOrd="0" destOrd="0" presId="urn:microsoft.com/office/officeart/2005/8/layout/radial3"/>
    <dgm:cxn modelId="{782D5BDB-B0A0-468B-A107-4E52247097A1}" type="presParOf" srcId="{D8F406A8-4011-4894-A535-41A412E78760}" destId="{4257AA8C-EF4F-44F5-8ECC-2D91F7929903}" srcOrd="0" destOrd="0" presId="urn:microsoft.com/office/officeart/2005/8/layout/radial3"/>
    <dgm:cxn modelId="{8AB964E7-785F-45F6-8774-C9214F23B2DC}" type="presParOf" srcId="{D8F406A8-4011-4894-A535-41A412E78760}" destId="{4CC51BED-C7AC-4506-8049-0DF608B28CBF}" srcOrd="1" destOrd="0" presId="urn:microsoft.com/office/officeart/2005/8/layout/radial3"/>
    <dgm:cxn modelId="{56AC4ACD-4946-45D5-B55C-CE3592FDE5AC}" type="presParOf" srcId="{D8F406A8-4011-4894-A535-41A412E78760}" destId="{DC904713-2615-4E5C-A20B-56912CB5EC1F}" srcOrd="2" destOrd="0" presId="urn:microsoft.com/office/officeart/2005/8/layout/radial3"/>
    <dgm:cxn modelId="{3F16A930-8C3B-4581-86DF-96F18E90CD31}" type="presParOf" srcId="{D8F406A8-4011-4894-A535-41A412E78760}" destId="{20DBA9DB-8E3F-44F6-B06A-7DF8EE6256B4}" srcOrd="3" destOrd="0" presId="urn:microsoft.com/office/officeart/2005/8/layout/radial3"/>
    <dgm:cxn modelId="{11AD61A2-616F-4965-9B63-AA6C454A9E81}" type="presParOf" srcId="{D8F406A8-4011-4894-A535-41A412E78760}" destId="{D3F6966E-A77F-4E84-B3FB-6A52D5012DA0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B2A5E0-3CC9-4E47-8B43-7C5C51FC19F7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E28116-0FE8-4B76-A1DA-78C8E18FBBC3}">
      <dgm:prSet custT="1"/>
      <dgm:spPr/>
      <dgm:t>
        <a:bodyPr/>
        <a:lstStyle/>
        <a:p>
          <a:r>
            <a:rPr lang="en-US" sz="2300" dirty="0"/>
            <a:t> </a:t>
          </a:r>
        </a:p>
      </dgm:t>
    </dgm:pt>
    <dgm:pt modelId="{D45075C7-9BAC-4B3B-BE39-E583A32BBB86}" type="parTrans" cxnId="{ACB0F348-95AD-45E8-B2B5-EDE28D8E6081}">
      <dgm:prSet/>
      <dgm:spPr/>
      <dgm:t>
        <a:bodyPr/>
        <a:lstStyle/>
        <a:p>
          <a:endParaRPr lang="en-US"/>
        </a:p>
      </dgm:t>
    </dgm:pt>
    <dgm:pt modelId="{173A2DF7-2A36-42E0-883E-D16CDEB6A4A2}" type="sibTrans" cxnId="{ACB0F348-95AD-45E8-B2B5-EDE28D8E6081}">
      <dgm:prSet/>
      <dgm:spPr/>
      <dgm:t>
        <a:bodyPr/>
        <a:lstStyle/>
        <a:p>
          <a:endParaRPr lang="en-US"/>
        </a:p>
      </dgm:t>
    </dgm:pt>
    <dgm:pt modelId="{EC44195D-865A-4A77-9ABE-27B8E6B64010}">
      <dgm:prSet custT="1"/>
      <dgm:spPr/>
      <dgm:t>
        <a:bodyPr/>
        <a:lstStyle/>
        <a:p>
          <a:r>
            <a:rPr lang="en-US" sz="2400" dirty="0"/>
            <a:t> </a:t>
          </a:r>
        </a:p>
      </dgm:t>
    </dgm:pt>
    <dgm:pt modelId="{15ABCAA9-444E-47C3-B8F3-1AE36A47B5A7}" type="parTrans" cxnId="{6490B06E-1AF5-4254-AB73-FA3D63065254}">
      <dgm:prSet/>
      <dgm:spPr/>
      <dgm:t>
        <a:bodyPr/>
        <a:lstStyle/>
        <a:p>
          <a:endParaRPr lang="en-US"/>
        </a:p>
      </dgm:t>
    </dgm:pt>
    <dgm:pt modelId="{101E222F-BAEF-4169-9AAE-E0DF829AEB44}" type="sibTrans" cxnId="{6490B06E-1AF5-4254-AB73-FA3D63065254}">
      <dgm:prSet/>
      <dgm:spPr/>
      <dgm:t>
        <a:bodyPr/>
        <a:lstStyle/>
        <a:p>
          <a:endParaRPr lang="en-US"/>
        </a:p>
      </dgm:t>
    </dgm:pt>
    <dgm:pt modelId="{AFF4A12B-4BEF-4C38-8D5F-EB241B18A8EB}">
      <dgm:prSet custT="1"/>
      <dgm:spPr/>
      <dgm:t>
        <a:bodyPr/>
        <a:lstStyle/>
        <a:p>
          <a:r>
            <a:rPr lang="en-US" sz="1800" dirty="0"/>
            <a:t> </a:t>
          </a:r>
        </a:p>
      </dgm:t>
    </dgm:pt>
    <dgm:pt modelId="{42AD7524-BD34-4F35-A2D2-B4EF894E2F28}" type="parTrans" cxnId="{1C19F557-C485-46AC-A39B-8FC2B3E07C06}">
      <dgm:prSet/>
      <dgm:spPr/>
      <dgm:t>
        <a:bodyPr/>
        <a:lstStyle/>
        <a:p>
          <a:endParaRPr lang="en-US"/>
        </a:p>
      </dgm:t>
    </dgm:pt>
    <dgm:pt modelId="{3ADECD24-C32D-48FC-90E5-A7821B606B62}" type="sibTrans" cxnId="{1C19F557-C485-46AC-A39B-8FC2B3E07C06}">
      <dgm:prSet/>
      <dgm:spPr/>
      <dgm:t>
        <a:bodyPr/>
        <a:lstStyle/>
        <a:p>
          <a:endParaRPr lang="en-US"/>
        </a:p>
      </dgm:t>
    </dgm:pt>
    <dgm:pt modelId="{14FC2857-13F0-4FF6-9878-D8F001C422AB}">
      <dgm:prSet/>
      <dgm:spPr/>
      <dgm:t>
        <a:bodyPr/>
        <a:lstStyle/>
        <a:p>
          <a:r>
            <a:rPr lang="en-US" dirty="0"/>
            <a:t>Caribbean Flyers Loyalty Program</a:t>
          </a:r>
        </a:p>
      </dgm:t>
    </dgm:pt>
    <dgm:pt modelId="{3C8A305A-F786-41BF-B02F-66411F54B443}" type="parTrans" cxnId="{5A65B416-ACEB-4AA4-924E-0523CB15E14E}">
      <dgm:prSet/>
      <dgm:spPr/>
      <dgm:t>
        <a:bodyPr/>
        <a:lstStyle/>
        <a:p>
          <a:endParaRPr lang="en-US"/>
        </a:p>
      </dgm:t>
    </dgm:pt>
    <dgm:pt modelId="{755BF481-1B65-456A-AADC-14968AEC901F}" type="sibTrans" cxnId="{5A65B416-ACEB-4AA4-924E-0523CB15E14E}">
      <dgm:prSet/>
      <dgm:spPr/>
      <dgm:t>
        <a:bodyPr/>
        <a:lstStyle/>
        <a:p>
          <a:endParaRPr lang="en-US"/>
        </a:p>
      </dgm:t>
    </dgm:pt>
    <dgm:pt modelId="{80F205B9-6C01-46F6-86B8-822F4A26C732}">
      <dgm:prSet/>
      <dgm:spPr/>
      <dgm:t>
        <a:bodyPr/>
        <a:lstStyle/>
        <a:p>
          <a:endParaRPr lang="en-US" dirty="0"/>
        </a:p>
      </dgm:t>
    </dgm:pt>
    <dgm:pt modelId="{953A2DC3-CD45-4989-98E4-5820CD240FFF}" type="parTrans" cxnId="{37ECA6FF-2D41-4D1D-BBFD-F7B218B3D6EE}">
      <dgm:prSet/>
      <dgm:spPr/>
      <dgm:t>
        <a:bodyPr/>
        <a:lstStyle/>
        <a:p>
          <a:endParaRPr lang="en-US"/>
        </a:p>
      </dgm:t>
    </dgm:pt>
    <dgm:pt modelId="{763AEE94-1399-4FC2-98B8-EEC7B250AFD8}" type="sibTrans" cxnId="{37ECA6FF-2D41-4D1D-BBFD-F7B218B3D6EE}">
      <dgm:prSet/>
      <dgm:spPr/>
      <dgm:t>
        <a:bodyPr/>
        <a:lstStyle/>
        <a:p>
          <a:endParaRPr lang="en-US"/>
        </a:p>
      </dgm:t>
    </dgm:pt>
    <dgm:pt modelId="{28C0A053-364A-4839-BE28-7B941F520541}">
      <dgm:prSet/>
      <dgm:spPr/>
      <dgm:t>
        <a:bodyPr/>
        <a:lstStyle/>
        <a:p>
          <a:r>
            <a:rPr lang="en-US" dirty="0"/>
            <a:t>Caribbean Island Heritage Month Promotion</a:t>
          </a:r>
        </a:p>
      </dgm:t>
    </dgm:pt>
    <dgm:pt modelId="{2B4F4767-FBA4-46B7-883D-F37AA3C9CE5F}" type="parTrans" cxnId="{6556D153-C602-4F44-9FFA-A6E59DFE35C5}">
      <dgm:prSet/>
      <dgm:spPr/>
      <dgm:t>
        <a:bodyPr/>
        <a:lstStyle/>
        <a:p>
          <a:endParaRPr lang="en-US"/>
        </a:p>
      </dgm:t>
    </dgm:pt>
    <dgm:pt modelId="{9C685726-CFDD-46B2-910A-F53F2DBCD637}" type="sibTrans" cxnId="{6556D153-C602-4F44-9FFA-A6E59DFE35C5}">
      <dgm:prSet/>
      <dgm:spPr/>
      <dgm:t>
        <a:bodyPr/>
        <a:lstStyle/>
        <a:p>
          <a:endParaRPr lang="en-US"/>
        </a:p>
      </dgm:t>
    </dgm:pt>
    <dgm:pt modelId="{C5158443-AAAD-49E2-B095-6313761CAA1B}">
      <dgm:prSet/>
      <dgm:spPr/>
      <dgm:t>
        <a:bodyPr/>
        <a:lstStyle/>
        <a:p>
          <a:endParaRPr lang="en-US" dirty="0"/>
        </a:p>
      </dgm:t>
    </dgm:pt>
    <dgm:pt modelId="{60BA1BCD-354A-4C95-99E6-789802EBC7E6}" type="parTrans" cxnId="{E8D84390-7FF7-4EA8-B491-0E053C594F9B}">
      <dgm:prSet/>
      <dgm:spPr/>
      <dgm:t>
        <a:bodyPr/>
        <a:lstStyle/>
        <a:p>
          <a:endParaRPr lang="en-US"/>
        </a:p>
      </dgm:t>
    </dgm:pt>
    <dgm:pt modelId="{81C04B70-1E3A-4819-8515-66B247F8134F}" type="sibTrans" cxnId="{E8D84390-7FF7-4EA8-B491-0E053C594F9B}">
      <dgm:prSet/>
      <dgm:spPr/>
      <dgm:t>
        <a:bodyPr/>
        <a:lstStyle/>
        <a:p>
          <a:endParaRPr lang="en-US"/>
        </a:p>
      </dgm:t>
    </dgm:pt>
    <dgm:pt modelId="{F402CBFD-D255-47A3-8251-E6926DD13811}">
      <dgm:prSet/>
      <dgm:spPr/>
      <dgm:t>
        <a:bodyPr/>
        <a:lstStyle/>
        <a:p>
          <a:endParaRPr lang="en-US" dirty="0"/>
        </a:p>
      </dgm:t>
    </dgm:pt>
    <dgm:pt modelId="{19EF8245-64C2-44C8-85E9-446E74B82F69}" type="parTrans" cxnId="{0E3FCEE5-DAAE-4C34-A5C8-698960B56DA4}">
      <dgm:prSet/>
      <dgm:spPr/>
      <dgm:t>
        <a:bodyPr/>
        <a:lstStyle/>
        <a:p>
          <a:endParaRPr lang="en-US"/>
        </a:p>
      </dgm:t>
    </dgm:pt>
    <dgm:pt modelId="{F2E36BB0-7EF1-4663-93A0-5A0B9EFD8D9B}" type="sibTrans" cxnId="{0E3FCEE5-DAAE-4C34-A5C8-698960B56DA4}">
      <dgm:prSet/>
      <dgm:spPr/>
      <dgm:t>
        <a:bodyPr/>
        <a:lstStyle/>
        <a:p>
          <a:endParaRPr lang="en-US"/>
        </a:p>
      </dgm:t>
    </dgm:pt>
    <dgm:pt modelId="{AD085F63-3D9A-4F8F-B93D-0D9BED033C5F}">
      <dgm:prSet/>
      <dgm:spPr/>
      <dgm:t>
        <a:bodyPr/>
        <a:lstStyle/>
        <a:p>
          <a:endParaRPr lang="en-US" dirty="0"/>
        </a:p>
      </dgm:t>
    </dgm:pt>
    <dgm:pt modelId="{9ECC4E4C-5C03-4BA8-A014-FFF1FF11693A}" type="parTrans" cxnId="{ED6F1492-1E4A-4B19-A169-28B5B91976E0}">
      <dgm:prSet/>
      <dgm:spPr/>
      <dgm:t>
        <a:bodyPr/>
        <a:lstStyle/>
        <a:p>
          <a:endParaRPr lang="en-US"/>
        </a:p>
      </dgm:t>
    </dgm:pt>
    <dgm:pt modelId="{8E25F14E-F6D1-4137-9D47-8A0F68F37A57}" type="sibTrans" cxnId="{ED6F1492-1E4A-4B19-A169-28B5B91976E0}">
      <dgm:prSet/>
      <dgm:spPr/>
      <dgm:t>
        <a:bodyPr/>
        <a:lstStyle/>
        <a:p>
          <a:endParaRPr lang="en-US"/>
        </a:p>
      </dgm:t>
    </dgm:pt>
    <dgm:pt modelId="{190838A1-474F-4839-8631-B9BFADB0933E}">
      <dgm:prSet custT="1"/>
      <dgm:spPr/>
      <dgm:t>
        <a:bodyPr/>
        <a:lstStyle/>
        <a:p>
          <a:r>
            <a:rPr lang="en-US" sz="1100" dirty="0"/>
            <a:t>Jamaica</a:t>
          </a:r>
        </a:p>
      </dgm:t>
    </dgm:pt>
    <dgm:pt modelId="{7A11B17A-B8BB-4BBB-A019-C7EC48903B0B}" type="parTrans" cxnId="{7A9BFDA6-FBAE-4863-9FA3-E3AD2AE3C1EB}">
      <dgm:prSet/>
      <dgm:spPr/>
      <dgm:t>
        <a:bodyPr/>
        <a:lstStyle/>
        <a:p>
          <a:endParaRPr lang="en-US"/>
        </a:p>
      </dgm:t>
    </dgm:pt>
    <dgm:pt modelId="{2B01A98C-AB6E-466F-A66F-09683E10C3AA}" type="sibTrans" cxnId="{7A9BFDA6-FBAE-4863-9FA3-E3AD2AE3C1EB}">
      <dgm:prSet/>
      <dgm:spPr/>
      <dgm:t>
        <a:bodyPr/>
        <a:lstStyle/>
        <a:p>
          <a:endParaRPr lang="en-US"/>
        </a:p>
      </dgm:t>
    </dgm:pt>
    <dgm:pt modelId="{89B0A757-4E3E-4606-AE66-180B3262C514}">
      <dgm:prSet custT="1"/>
      <dgm:spPr/>
      <dgm:t>
        <a:bodyPr/>
        <a:lstStyle/>
        <a:p>
          <a:r>
            <a:rPr lang="en-US" sz="1100" dirty="0"/>
            <a:t>Montego Bay – Key Gateway</a:t>
          </a:r>
        </a:p>
      </dgm:t>
    </dgm:pt>
    <dgm:pt modelId="{8AEAF21D-6921-40D0-A735-3CA2A28F44F1}" type="parTrans" cxnId="{12CA02E8-3D09-45A4-9EF7-6674DE30FD35}">
      <dgm:prSet/>
      <dgm:spPr/>
      <dgm:t>
        <a:bodyPr/>
        <a:lstStyle/>
        <a:p>
          <a:endParaRPr lang="en-US"/>
        </a:p>
      </dgm:t>
    </dgm:pt>
    <dgm:pt modelId="{53D04B09-33D4-4CD9-B0F9-34947489F83E}" type="sibTrans" cxnId="{12CA02E8-3D09-45A4-9EF7-6674DE30FD35}">
      <dgm:prSet/>
      <dgm:spPr/>
      <dgm:t>
        <a:bodyPr/>
        <a:lstStyle/>
        <a:p>
          <a:endParaRPr lang="en-US"/>
        </a:p>
      </dgm:t>
    </dgm:pt>
    <dgm:pt modelId="{39D20F45-D1B8-4402-8B4E-FDD6CC13AF85}">
      <dgm:prSet custT="1"/>
      <dgm:spPr/>
      <dgm:t>
        <a:bodyPr/>
        <a:lstStyle/>
        <a:p>
          <a:r>
            <a:rPr lang="en-US" sz="1100" dirty="0"/>
            <a:t>Kingston – Hub</a:t>
          </a:r>
        </a:p>
      </dgm:t>
    </dgm:pt>
    <dgm:pt modelId="{D717EE89-8697-4A08-8E7F-EF73C20CAFB3}" type="parTrans" cxnId="{132CA397-D915-4B78-BF33-A8CC41A92D20}">
      <dgm:prSet/>
      <dgm:spPr/>
      <dgm:t>
        <a:bodyPr/>
        <a:lstStyle/>
        <a:p>
          <a:endParaRPr lang="en-US"/>
        </a:p>
      </dgm:t>
    </dgm:pt>
    <dgm:pt modelId="{C3886ED4-13DA-4A59-B4E8-46043129896E}" type="sibTrans" cxnId="{132CA397-D915-4B78-BF33-A8CC41A92D20}">
      <dgm:prSet/>
      <dgm:spPr/>
      <dgm:t>
        <a:bodyPr/>
        <a:lstStyle/>
        <a:p>
          <a:endParaRPr lang="en-US"/>
        </a:p>
      </dgm:t>
    </dgm:pt>
    <dgm:pt modelId="{297BE56F-059C-45D5-8AA5-248842990F6E}">
      <dgm:prSet custT="1"/>
      <dgm:spPr/>
      <dgm:t>
        <a:bodyPr/>
        <a:lstStyle/>
        <a:p>
          <a:r>
            <a:rPr lang="en-US" sz="1100" dirty="0"/>
            <a:t>The Cayman Islands</a:t>
          </a:r>
        </a:p>
      </dgm:t>
    </dgm:pt>
    <dgm:pt modelId="{AAEEF5A0-B16A-4800-A27E-2587CC3B046A}" type="parTrans" cxnId="{EA0083EE-4FA1-4C60-BC02-9866C1636F2B}">
      <dgm:prSet/>
      <dgm:spPr/>
      <dgm:t>
        <a:bodyPr/>
        <a:lstStyle/>
        <a:p>
          <a:endParaRPr lang="en-US"/>
        </a:p>
      </dgm:t>
    </dgm:pt>
    <dgm:pt modelId="{FDBAACD5-4C35-4E9C-B92A-F44AEF864185}" type="sibTrans" cxnId="{EA0083EE-4FA1-4C60-BC02-9866C1636F2B}">
      <dgm:prSet/>
      <dgm:spPr/>
      <dgm:t>
        <a:bodyPr/>
        <a:lstStyle/>
        <a:p>
          <a:endParaRPr lang="en-US"/>
        </a:p>
      </dgm:t>
    </dgm:pt>
    <dgm:pt modelId="{35922206-6F58-4899-A540-428DF0253F25}">
      <dgm:prSet custT="1"/>
      <dgm:spPr/>
      <dgm:t>
        <a:bodyPr/>
        <a:lstStyle/>
        <a:p>
          <a:r>
            <a:rPr lang="en-US" sz="1100" dirty="0"/>
            <a:t>Grand Cayman</a:t>
          </a:r>
        </a:p>
      </dgm:t>
    </dgm:pt>
    <dgm:pt modelId="{E172B2B8-7EE6-47F8-80A3-D80B30E31A44}" type="parTrans" cxnId="{A822E942-34F8-4339-A247-3AE5D252C788}">
      <dgm:prSet/>
      <dgm:spPr/>
      <dgm:t>
        <a:bodyPr/>
        <a:lstStyle/>
        <a:p>
          <a:endParaRPr lang="en-US"/>
        </a:p>
      </dgm:t>
    </dgm:pt>
    <dgm:pt modelId="{2E9B7BC1-2F1C-4306-807B-DE43AE6B3BFC}" type="sibTrans" cxnId="{A822E942-34F8-4339-A247-3AE5D252C788}">
      <dgm:prSet/>
      <dgm:spPr/>
      <dgm:t>
        <a:bodyPr/>
        <a:lstStyle/>
        <a:p>
          <a:endParaRPr lang="en-US"/>
        </a:p>
      </dgm:t>
    </dgm:pt>
    <dgm:pt modelId="{C4EC87B1-9213-4A99-A42A-DEA8FC97E27E}">
      <dgm:prSet custT="1"/>
      <dgm:spPr/>
      <dgm:t>
        <a:bodyPr/>
        <a:lstStyle/>
        <a:p>
          <a:endParaRPr lang="en-US" sz="2400" dirty="0"/>
        </a:p>
      </dgm:t>
    </dgm:pt>
    <dgm:pt modelId="{5937B0D4-E1D7-419A-8678-F8F5ABC1B632}" type="parTrans" cxnId="{5F699498-070E-4C0F-A728-B617208104CA}">
      <dgm:prSet/>
      <dgm:spPr/>
      <dgm:t>
        <a:bodyPr/>
        <a:lstStyle/>
        <a:p>
          <a:endParaRPr lang="en-US"/>
        </a:p>
      </dgm:t>
    </dgm:pt>
    <dgm:pt modelId="{9F9BAA7A-AA80-4215-B25A-C1B3F210D3E0}" type="sibTrans" cxnId="{5F699498-070E-4C0F-A728-B617208104CA}">
      <dgm:prSet/>
      <dgm:spPr/>
      <dgm:t>
        <a:bodyPr/>
        <a:lstStyle/>
        <a:p>
          <a:endParaRPr lang="en-US"/>
        </a:p>
      </dgm:t>
    </dgm:pt>
    <dgm:pt modelId="{D7B26581-7371-4B5A-9CA7-BDC3C258BFFD}">
      <dgm:prSet/>
      <dgm:spPr/>
      <dgm:t>
        <a:bodyPr/>
        <a:lstStyle/>
        <a:p>
          <a:endParaRPr lang="en-US" dirty="0"/>
        </a:p>
      </dgm:t>
    </dgm:pt>
    <dgm:pt modelId="{5D32D7D6-3CE0-4A75-993A-8542591EBC61}" type="parTrans" cxnId="{3323DF2C-7BC3-46DD-BBB9-BD32CE54AA4F}">
      <dgm:prSet/>
      <dgm:spPr/>
      <dgm:t>
        <a:bodyPr/>
        <a:lstStyle/>
        <a:p>
          <a:endParaRPr lang="en-US"/>
        </a:p>
      </dgm:t>
    </dgm:pt>
    <dgm:pt modelId="{06137E0B-1A29-4E89-9467-C9EC2955E38C}" type="sibTrans" cxnId="{3323DF2C-7BC3-46DD-BBB9-BD32CE54AA4F}">
      <dgm:prSet/>
      <dgm:spPr/>
      <dgm:t>
        <a:bodyPr/>
        <a:lstStyle/>
        <a:p>
          <a:endParaRPr lang="en-US"/>
        </a:p>
      </dgm:t>
    </dgm:pt>
    <dgm:pt modelId="{44A93AD7-0F48-49FB-9F62-E16782D029EA}">
      <dgm:prSet/>
      <dgm:spPr/>
      <dgm:t>
        <a:bodyPr/>
        <a:lstStyle/>
        <a:p>
          <a:endParaRPr lang="en-US" dirty="0"/>
        </a:p>
      </dgm:t>
    </dgm:pt>
    <dgm:pt modelId="{A7F1D2FB-1121-4F05-8DA2-600DFE7D4553}" type="parTrans" cxnId="{8E6E315B-F3CC-455A-875E-CF1FD2D24A09}">
      <dgm:prSet/>
      <dgm:spPr/>
      <dgm:t>
        <a:bodyPr/>
        <a:lstStyle/>
        <a:p>
          <a:endParaRPr lang="en-US"/>
        </a:p>
      </dgm:t>
    </dgm:pt>
    <dgm:pt modelId="{38707073-542A-47DD-B4E7-AA56E1671A1E}" type="sibTrans" cxnId="{8E6E315B-F3CC-455A-875E-CF1FD2D24A09}">
      <dgm:prSet/>
      <dgm:spPr/>
      <dgm:t>
        <a:bodyPr/>
        <a:lstStyle/>
        <a:p>
          <a:endParaRPr lang="en-US"/>
        </a:p>
      </dgm:t>
    </dgm:pt>
    <dgm:pt modelId="{BADFC2A4-8531-4ACD-A375-604327CAA3C9}">
      <dgm:prSet/>
      <dgm:spPr/>
      <dgm:t>
        <a:bodyPr/>
        <a:lstStyle/>
        <a:p>
          <a:endParaRPr lang="en-US" dirty="0"/>
        </a:p>
      </dgm:t>
    </dgm:pt>
    <dgm:pt modelId="{DFF42534-80BC-4505-9AE6-41F2B1D680F3}" type="parTrans" cxnId="{ECF9A724-2B06-4445-979F-26C98EDEB0A0}">
      <dgm:prSet/>
      <dgm:spPr/>
      <dgm:t>
        <a:bodyPr/>
        <a:lstStyle/>
        <a:p>
          <a:endParaRPr lang="en-US"/>
        </a:p>
      </dgm:t>
    </dgm:pt>
    <dgm:pt modelId="{FECF28CD-BF39-4DF1-B70B-FD27DB6B0C3E}" type="sibTrans" cxnId="{ECF9A724-2B06-4445-979F-26C98EDEB0A0}">
      <dgm:prSet/>
      <dgm:spPr/>
      <dgm:t>
        <a:bodyPr/>
        <a:lstStyle/>
        <a:p>
          <a:endParaRPr lang="en-US"/>
        </a:p>
      </dgm:t>
    </dgm:pt>
    <dgm:pt modelId="{47AD4E68-307C-4618-B06D-4C7433B15086}">
      <dgm:prSet/>
      <dgm:spPr/>
      <dgm:t>
        <a:bodyPr/>
        <a:lstStyle/>
        <a:p>
          <a:endParaRPr lang="en-US" dirty="0"/>
        </a:p>
      </dgm:t>
    </dgm:pt>
    <dgm:pt modelId="{9E71E3C3-D908-413F-B1B6-EDE8492ED607}" type="parTrans" cxnId="{7FD0D195-890D-4739-A74D-9B5E5445C9B7}">
      <dgm:prSet/>
      <dgm:spPr/>
      <dgm:t>
        <a:bodyPr/>
        <a:lstStyle/>
        <a:p>
          <a:endParaRPr lang="en-US"/>
        </a:p>
      </dgm:t>
    </dgm:pt>
    <dgm:pt modelId="{E5E4580B-57A8-4D82-BC07-B46C6B97AF62}" type="sibTrans" cxnId="{7FD0D195-890D-4739-A74D-9B5E5445C9B7}">
      <dgm:prSet/>
      <dgm:spPr/>
      <dgm:t>
        <a:bodyPr/>
        <a:lstStyle/>
        <a:p>
          <a:endParaRPr lang="en-US"/>
        </a:p>
      </dgm:t>
    </dgm:pt>
    <dgm:pt modelId="{6A1A852A-94D6-41B2-9F27-3792DFA5CAEB}" type="pres">
      <dgm:prSet presAssocID="{7FB2A5E0-3CC9-4E47-8B43-7C5C51FC19F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393F1B09-11A6-4F19-8BDF-CFDBB055B0DB}" type="pres">
      <dgm:prSet presAssocID="{7FB2A5E0-3CC9-4E47-8B43-7C5C51FC19F7}" presName="children" presStyleCnt="0"/>
      <dgm:spPr/>
    </dgm:pt>
    <dgm:pt modelId="{D50FE76F-2202-4B50-B12D-191672A517D2}" type="pres">
      <dgm:prSet presAssocID="{7FB2A5E0-3CC9-4E47-8B43-7C5C51FC19F7}" presName="child1group" presStyleCnt="0"/>
      <dgm:spPr/>
    </dgm:pt>
    <dgm:pt modelId="{C412B9FB-EA4C-4231-A62C-9BAC3E413EAA}" type="pres">
      <dgm:prSet presAssocID="{7FB2A5E0-3CC9-4E47-8B43-7C5C51FC19F7}" presName="child1" presStyleLbl="bgAcc1" presStyleIdx="0" presStyleCnt="3" custLinFactNeighborX="4589" custLinFactNeighborY="34796"/>
      <dgm:spPr/>
    </dgm:pt>
    <dgm:pt modelId="{7E3B363D-993B-4A15-8FFA-EDEBB0C059A2}" type="pres">
      <dgm:prSet presAssocID="{7FB2A5E0-3CC9-4E47-8B43-7C5C51FC19F7}" presName="child1Text" presStyleLbl="bgAcc1" presStyleIdx="0" presStyleCnt="3">
        <dgm:presLayoutVars>
          <dgm:bulletEnabled val="1"/>
        </dgm:presLayoutVars>
      </dgm:prSet>
      <dgm:spPr/>
    </dgm:pt>
    <dgm:pt modelId="{1AD55C73-E0AC-4593-B02B-3494D5178FF4}" type="pres">
      <dgm:prSet presAssocID="{7FB2A5E0-3CC9-4E47-8B43-7C5C51FC19F7}" presName="child3group" presStyleCnt="0"/>
      <dgm:spPr/>
    </dgm:pt>
    <dgm:pt modelId="{031CC8BE-225E-4925-ADFC-96DBF53A43ED}" type="pres">
      <dgm:prSet presAssocID="{7FB2A5E0-3CC9-4E47-8B43-7C5C51FC19F7}" presName="child3" presStyleLbl="bgAcc1" presStyleIdx="1" presStyleCnt="3" custLinFactNeighborX="-1344" custLinFactNeighborY="-31559"/>
      <dgm:spPr/>
    </dgm:pt>
    <dgm:pt modelId="{8BC5D1CC-CF9F-476C-AA2C-2988C3B402F4}" type="pres">
      <dgm:prSet presAssocID="{7FB2A5E0-3CC9-4E47-8B43-7C5C51FC19F7}" presName="child3Text" presStyleLbl="bgAcc1" presStyleIdx="1" presStyleCnt="3">
        <dgm:presLayoutVars>
          <dgm:bulletEnabled val="1"/>
        </dgm:presLayoutVars>
      </dgm:prSet>
      <dgm:spPr/>
    </dgm:pt>
    <dgm:pt modelId="{B9E0766B-1F93-41FE-8679-87AFCEEF5568}" type="pres">
      <dgm:prSet presAssocID="{7FB2A5E0-3CC9-4E47-8B43-7C5C51FC19F7}" presName="child4group" presStyleCnt="0"/>
      <dgm:spPr/>
    </dgm:pt>
    <dgm:pt modelId="{3C629875-A323-4B0B-840E-E72D71CC259E}" type="pres">
      <dgm:prSet presAssocID="{7FB2A5E0-3CC9-4E47-8B43-7C5C51FC19F7}" presName="child4" presStyleLbl="bgAcc1" presStyleIdx="2" presStyleCnt="3" custLinFactNeighborX="4406" custLinFactNeighborY="-31186"/>
      <dgm:spPr/>
    </dgm:pt>
    <dgm:pt modelId="{4F6DF0F5-5CBE-47AD-AAD6-E7F727C1CF13}" type="pres">
      <dgm:prSet presAssocID="{7FB2A5E0-3CC9-4E47-8B43-7C5C51FC19F7}" presName="child4Text" presStyleLbl="bgAcc1" presStyleIdx="2" presStyleCnt="3">
        <dgm:presLayoutVars>
          <dgm:bulletEnabled val="1"/>
        </dgm:presLayoutVars>
      </dgm:prSet>
      <dgm:spPr/>
    </dgm:pt>
    <dgm:pt modelId="{566E4DDF-BF62-4C24-80DF-E97571858837}" type="pres">
      <dgm:prSet presAssocID="{7FB2A5E0-3CC9-4E47-8B43-7C5C51FC19F7}" presName="childPlaceholder" presStyleCnt="0"/>
      <dgm:spPr/>
    </dgm:pt>
    <dgm:pt modelId="{BAF36C75-1A8D-4062-AD5F-ABC44776C64E}" type="pres">
      <dgm:prSet presAssocID="{7FB2A5E0-3CC9-4E47-8B43-7C5C51FC19F7}" presName="circle" presStyleCnt="0"/>
      <dgm:spPr/>
    </dgm:pt>
    <dgm:pt modelId="{F169C4AC-24AA-4F96-B105-3C53FDDE6DAF}" type="pres">
      <dgm:prSet presAssocID="{7FB2A5E0-3CC9-4E47-8B43-7C5C51FC19F7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72792C55-B240-41AF-9733-292F225243C0}" type="pres">
      <dgm:prSet presAssocID="{7FB2A5E0-3CC9-4E47-8B43-7C5C51FC19F7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55830B38-20C3-4F03-8F7C-53F6CD9A4A85}" type="pres">
      <dgm:prSet presAssocID="{7FB2A5E0-3CC9-4E47-8B43-7C5C51FC19F7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D1D6CD49-0066-47BE-B57D-2CD1B8CB73ED}" type="pres">
      <dgm:prSet presAssocID="{7FB2A5E0-3CC9-4E47-8B43-7C5C51FC19F7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5FF9048D-7CA7-45F8-9B1F-29802FDA86D9}" type="pres">
      <dgm:prSet presAssocID="{7FB2A5E0-3CC9-4E47-8B43-7C5C51FC19F7}" presName="quadrantPlaceholder" presStyleCnt="0"/>
      <dgm:spPr/>
    </dgm:pt>
    <dgm:pt modelId="{71C728ED-D264-4ADE-8CC6-00FF0F98A843}" type="pres">
      <dgm:prSet presAssocID="{7FB2A5E0-3CC9-4E47-8B43-7C5C51FC19F7}" presName="center1" presStyleLbl="fgShp" presStyleIdx="0" presStyleCnt="2" custLinFactNeighborY="-40533"/>
      <dgm:spPr/>
    </dgm:pt>
    <dgm:pt modelId="{13C5D00F-76DA-4887-AB38-0056ABF1AE1D}" type="pres">
      <dgm:prSet presAssocID="{7FB2A5E0-3CC9-4E47-8B43-7C5C51FC19F7}" presName="center2" presStyleLbl="fgShp" presStyleIdx="1" presStyleCnt="2" custLinFactNeighborY="18432"/>
      <dgm:spPr/>
    </dgm:pt>
  </dgm:ptLst>
  <dgm:cxnLst>
    <dgm:cxn modelId="{70B83E04-5406-4CA0-BF62-9C058E2391A1}" type="presOf" srcId="{80F205B9-6C01-46F6-86B8-822F4A26C732}" destId="{4F6DF0F5-5CBE-47AD-AAD6-E7F727C1CF13}" srcOrd="1" destOrd="0" presId="urn:microsoft.com/office/officeart/2005/8/layout/cycle4"/>
    <dgm:cxn modelId="{99C0E00C-6F1E-4408-85F1-36BA8F337D0E}" type="presOf" srcId="{F402CBFD-D255-47A3-8251-E6926DD13811}" destId="{3C629875-A323-4B0B-840E-E72D71CC259E}" srcOrd="0" destOrd="2" presId="urn:microsoft.com/office/officeart/2005/8/layout/cycle4"/>
    <dgm:cxn modelId="{5D46F410-F5A9-4114-8BA7-7E2E48161E66}" type="presOf" srcId="{35922206-6F58-4899-A540-428DF0253F25}" destId="{C412B9FB-EA4C-4231-A62C-9BAC3E413EAA}" srcOrd="0" destOrd="4" presId="urn:microsoft.com/office/officeart/2005/8/layout/cycle4"/>
    <dgm:cxn modelId="{AF182C15-5482-471F-897E-373C1CA5DC40}" type="presOf" srcId="{C4EC87B1-9213-4A99-A42A-DEA8FC97E27E}" destId="{72792C55-B240-41AF-9733-292F225243C0}" srcOrd="0" destOrd="0" presId="urn:microsoft.com/office/officeart/2005/8/layout/cycle4"/>
    <dgm:cxn modelId="{5A65B416-ACEB-4AA4-924E-0523CB15E14E}" srcId="{AFF4A12B-4BEF-4C38-8D5F-EB241B18A8EB}" destId="{14FC2857-13F0-4FF6-9878-D8F001C422AB}" srcOrd="4" destOrd="0" parTransId="{3C8A305A-F786-41BF-B02F-66411F54B443}" sibTransId="{755BF481-1B65-456A-AADC-14968AEC901F}"/>
    <dgm:cxn modelId="{B0D1ED18-9526-4262-BDB9-CCE6DF277642}" type="presOf" srcId="{47AD4E68-307C-4618-B06D-4C7433B15086}" destId="{031CC8BE-225E-4925-ADFC-96DBF53A43ED}" srcOrd="0" destOrd="3" presId="urn:microsoft.com/office/officeart/2005/8/layout/cycle4"/>
    <dgm:cxn modelId="{26A69C19-D8C8-44A4-A1CB-8FEC49EC2B99}" type="presOf" srcId="{14FC2857-13F0-4FF6-9878-D8F001C422AB}" destId="{031CC8BE-225E-4925-ADFC-96DBF53A43ED}" srcOrd="0" destOrd="4" presId="urn:microsoft.com/office/officeart/2005/8/layout/cycle4"/>
    <dgm:cxn modelId="{663F6523-6290-499D-A9EA-90887525B160}" type="presOf" srcId="{190838A1-474F-4839-8631-B9BFADB0933E}" destId="{7E3B363D-993B-4A15-8FFA-EDEBB0C059A2}" srcOrd="1" destOrd="0" presId="urn:microsoft.com/office/officeart/2005/8/layout/cycle4"/>
    <dgm:cxn modelId="{ECF9A724-2B06-4445-979F-26C98EDEB0A0}" srcId="{AFF4A12B-4BEF-4C38-8D5F-EB241B18A8EB}" destId="{BADFC2A4-8531-4ACD-A375-604327CAA3C9}" srcOrd="2" destOrd="0" parTransId="{DFF42534-80BC-4505-9AE6-41F2B1D680F3}" sibTransId="{FECF28CD-BF39-4DF1-B70B-FD27DB6B0C3E}"/>
    <dgm:cxn modelId="{3323DF2C-7BC3-46DD-BBB9-BD32CE54AA4F}" srcId="{AFF4A12B-4BEF-4C38-8D5F-EB241B18A8EB}" destId="{D7B26581-7371-4B5A-9CA7-BDC3C258BFFD}" srcOrd="0" destOrd="0" parTransId="{5D32D7D6-3CE0-4A75-993A-8542591EBC61}" sibTransId="{06137E0B-1A29-4E89-9467-C9EC2955E38C}"/>
    <dgm:cxn modelId="{99E07934-9630-4872-ADD4-02FCC52CF3D6}" type="presOf" srcId="{44A93AD7-0F48-49FB-9F62-E16782D029EA}" destId="{8BC5D1CC-CF9F-476C-AA2C-2988C3B402F4}" srcOrd="1" destOrd="1" presId="urn:microsoft.com/office/officeart/2005/8/layout/cycle4"/>
    <dgm:cxn modelId="{AF31CF34-C39F-4812-975C-F83519824A31}" type="presOf" srcId="{89B0A757-4E3E-4606-AE66-180B3262C514}" destId="{C412B9FB-EA4C-4231-A62C-9BAC3E413EAA}" srcOrd="0" destOrd="1" presId="urn:microsoft.com/office/officeart/2005/8/layout/cycle4"/>
    <dgm:cxn modelId="{9E116238-35EC-4C53-99BD-7FC73129887B}" type="presOf" srcId="{BADFC2A4-8531-4ACD-A375-604327CAA3C9}" destId="{031CC8BE-225E-4925-ADFC-96DBF53A43ED}" srcOrd="0" destOrd="2" presId="urn:microsoft.com/office/officeart/2005/8/layout/cycle4"/>
    <dgm:cxn modelId="{A3333E3B-DDF9-4D75-B26D-E64BCEA13705}" type="presOf" srcId="{47AD4E68-307C-4618-B06D-4C7433B15086}" destId="{8BC5D1CC-CF9F-476C-AA2C-2988C3B402F4}" srcOrd="1" destOrd="3" presId="urn:microsoft.com/office/officeart/2005/8/layout/cycle4"/>
    <dgm:cxn modelId="{6D9F0B3F-DCCA-4B83-86C9-8877EC9A92B9}" type="presOf" srcId="{F402CBFD-D255-47A3-8251-E6926DD13811}" destId="{4F6DF0F5-5CBE-47AD-AAD6-E7F727C1CF13}" srcOrd="1" destOrd="2" presId="urn:microsoft.com/office/officeart/2005/8/layout/cycle4"/>
    <dgm:cxn modelId="{8E6E315B-F3CC-455A-875E-CF1FD2D24A09}" srcId="{AFF4A12B-4BEF-4C38-8D5F-EB241B18A8EB}" destId="{44A93AD7-0F48-49FB-9F62-E16782D029EA}" srcOrd="1" destOrd="0" parTransId="{A7F1D2FB-1121-4F05-8DA2-600DFE7D4553}" sibTransId="{38707073-542A-47DD-B4E7-AA56E1671A1E}"/>
    <dgm:cxn modelId="{DE29C462-6E99-42C2-9AD6-2C51DE90C936}" type="presOf" srcId="{80F205B9-6C01-46F6-86B8-822F4A26C732}" destId="{3C629875-A323-4B0B-840E-E72D71CC259E}" srcOrd="0" destOrd="0" presId="urn:microsoft.com/office/officeart/2005/8/layout/cycle4"/>
    <dgm:cxn modelId="{A822E942-34F8-4339-A247-3AE5D252C788}" srcId="{297BE56F-059C-45D5-8AA5-248842990F6E}" destId="{35922206-6F58-4899-A540-428DF0253F25}" srcOrd="0" destOrd="0" parTransId="{E172B2B8-7EE6-47F8-80A3-D80B30E31A44}" sibTransId="{2E9B7BC1-2F1C-4306-807B-DE43AE6B3BFC}"/>
    <dgm:cxn modelId="{50F17763-1D8A-4D4D-B9B5-BF99406475DB}" type="presOf" srcId="{AD085F63-3D9A-4F8F-B93D-0D9BED033C5F}" destId="{3C629875-A323-4B0B-840E-E72D71CC259E}" srcOrd="0" destOrd="3" presId="urn:microsoft.com/office/officeart/2005/8/layout/cycle4"/>
    <dgm:cxn modelId="{FB5C9A66-3A53-4C87-A572-AA280E060A82}" type="presOf" srcId="{89B0A757-4E3E-4606-AE66-180B3262C514}" destId="{7E3B363D-993B-4A15-8FFA-EDEBB0C059A2}" srcOrd="1" destOrd="1" presId="urn:microsoft.com/office/officeart/2005/8/layout/cycle4"/>
    <dgm:cxn modelId="{6D819067-9C70-4CA8-900A-A4102E608562}" type="presOf" srcId="{D7B26581-7371-4B5A-9CA7-BDC3C258BFFD}" destId="{8BC5D1CC-CF9F-476C-AA2C-2988C3B402F4}" srcOrd="1" destOrd="0" presId="urn:microsoft.com/office/officeart/2005/8/layout/cycle4"/>
    <dgm:cxn modelId="{BC51F547-3DC3-4949-B9B9-899466D3A9A3}" type="presOf" srcId="{AD085F63-3D9A-4F8F-B93D-0D9BED033C5F}" destId="{4F6DF0F5-5CBE-47AD-AAD6-E7F727C1CF13}" srcOrd="1" destOrd="3" presId="urn:microsoft.com/office/officeart/2005/8/layout/cycle4"/>
    <dgm:cxn modelId="{265D6368-3E9F-4120-A46D-F9FA14124BDE}" type="presOf" srcId="{28C0A053-364A-4839-BE28-7B941F520541}" destId="{3C629875-A323-4B0B-840E-E72D71CC259E}" srcOrd="0" destOrd="4" presId="urn:microsoft.com/office/officeart/2005/8/layout/cycle4"/>
    <dgm:cxn modelId="{ACB0F348-95AD-45E8-B2B5-EDE28D8E6081}" srcId="{7FB2A5E0-3CC9-4E47-8B43-7C5C51FC19F7}" destId="{BBE28116-0FE8-4B76-A1DA-78C8E18FBBC3}" srcOrd="3" destOrd="0" parTransId="{D45075C7-9BAC-4B3B-BE39-E583A32BBB86}" sibTransId="{173A2DF7-2A36-42E0-883E-D16CDEB6A4A2}"/>
    <dgm:cxn modelId="{DF8E2269-2E93-4D21-B0D3-907480BDC503}" type="presOf" srcId="{190838A1-474F-4839-8631-B9BFADB0933E}" destId="{C412B9FB-EA4C-4231-A62C-9BAC3E413EAA}" srcOrd="0" destOrd="0" presId="urn:microsoft.com/office/officeart/2005/8/layout/cycle4"/>
    <dgm:cxn modelId="{1CA78A4E-2DB5-4DE6-8739-E7A356963984}" type="presOf" srcId="{39D20F45-D1B8-4402-8B4E-FDD6CC13AF85}" destId="{C412B9FB-EA4C-4231-A62C-9BAC3E413EAA}" srcOrd="0" destOrd="2" presId="urn:microsoft.com/office/officeart/2005/8/layout/cycle4"/>
    <dgm:cxn modelId="{6490B06E-1AF5-4254-AB73-FA3D63065254}" srcId="{7FB2A5E0-3CC9-4E47-8B43-7C5C51FC19F7}" destId="{EC44195D-865A-4A77-9ABE-27B8E6B64010}" srcOrd="0" destOrd="0" parTransId="{15ABCAA9-444E-47C3-B8F3-1AE36A47B5A7}" sibTransId="{101E222F-BAEF-4169-9AAE-E0DF829AEB44}"/>
    <dgm:cxn modelId="{6556D153-C602-4F44-9FFA-A6E59DFE35C5}" srcId="{BBE28116-0FE8-4B76-A1DA-78C8E18FBBC3}" destId="{28C0A053-364A-4839-BE28-7B941F520541}" srcOrd="4" destOrd="0" parTransId="{2B4F4767-FBA4-46B7-883D-F37AA3C9CE5F}" sibTransId="{9C685726-CFDD-46B2-910A-F53F2DBCD637}"/>
    <dgm:cxn modelId="{1587BE76-B6D1-4779-8A48-3F54962E41D7}" type="presOf" srcId="{BADFC2A4-8531-4ACD-A375-604327CAA3C9}" destId="{8BC5D1CC-CF9F-476C-AA2C-2988C3B402F4}" srcOrd="1" destOrd="2" presId="urn:microsoft.com/office/officeart/2005/8/layout/cycle4"/>
    <dgm:cxn modelId="{1C19F557-C485-46AC-A39B-8FC2B3E07C06}" srcId="{7FB2A5E0-3CC9-4E47-8B43-7C5C51FC19F7}" destId="{AFF4A12B-4BEF-4C38-8D5F-EB241B18A8EB}" srcOrd="2" destOrd="0" parTransId="{42AD7524-BD34-4F35-A2D2-B4EF894E2F28}" sibTransId="{3ADECD24-C32D-48FC-90E5-A7821B606B62}"/>
    <dgm:cxn modelId="{1867FD78-3C75-41C5-B78A-D6662508A9AB}" type="presOf" srcId="{44A93AD7-0F48-49FB-9F62-E16782D029EA}" destId="{031CC8BE-225E-4925-ADFC-96DBF53A43ED}" srcOrd="0" destOrd="1" presId="urn:microsoft.com/office/officeart/2005/8/layout/cycle4"/>
    <dgm:cxn modelId="{B91C695A-B48F-4614-9F84-AF4CE377F6C8}" type="presOf" srcId="{AFF4A12B-4BEF-4C38-8D5F-EB241B18A8EB}" destId="{55830B38-20C3-4F03-8F7C-53F6CD9A4A85}" srcOrd="0" destOrd="0" presId="urn:microsoft.com/office/officeart/2005/8/layout/cycle4"/>
    <dgm:cxn modelId="{46B8B77B-723B-49F1-ADFA-EEF051E42A65}" type="presOf" srcId="{C5158443-AAAD-49E2-B095-6313761CAA1B}" destId="{4F6DF0F5-5CBE-47AD-AAD6-E7F727C1CF13}" srcOrd="1" destOrd="1" presId="urn:microsoft.com/office/officeart/2005/8/layout/cycle4"/>
    <dgm:cxn modelId="{15DAD981-B8A8-488D-9AE4-D70C250EACA6}" type="presOf" srcId="{297BE56F-059C-45D5-8AA5-248842990F6E}" destId="{C412B9FB-EA4C-4231-A62C-9BAC3E413EAA}" srcOrd="0" destOrd="3" presId="urn:microsoft.com/office/officeart/2005/8/layout/cycle4"/>
    <dgm:cxn modelId="{2D524B82-08A8-4E1F-88B0-785ADCE5F22B}" type="presOf" srcId="{14FC2857-13F0-4FF6-9878-D8F001C422AB}" destId="{8BC5D1CC-CF9F-476C-AA2C-2988C3B402F4}" srcOrd="1" destOrd="4" presId="urn:microsoft.com/office/officeart/2005/8/layout/cycle4"/>
    <dgm:cxn modelId="{2D8C7584-E8F7-48C4-B071-0AB97F73B998}" type="presOf" srcId="{EC44195D-865A-4A77-9ABE-27B8E6B64010}" destId="{F169C4AC-24AA-4F96-B105-3C53FDDE6DAF}" srcOrd="0" destOrd="0" presId="urn:microsoft.com/office/officeart/2005/8/layout/cycle4"/>
    <dgm:cxn modelId="{E8D84390-7FF7-4EA8-B491-0E053C594F9B}" srcId="{BBE28116-0FE8-4B76-A1DA-78C8E18FBBC3}" destId="{C5158443-AAAD-49E2-B095-6313761CAA1B}" srcOrd="1" destOrd="0" parTransId="{60BA1BCD-354A-4C95-99E6-789802EBC7E6}" sibTransId="{81C04B70-1E3A-4819-8515-66B247F8134F}"/>
    <dgm:cxn modelId="{2F86F291-C8BC-4A06-A0F5-B7E3943047D5}" type="presOf" srcId="{35922206-6F58-4899-A540-428DF0253F25}" destId="{7E3B363D-993B-4A15-8FFA-EDEBB0C059A2}" srcOrd="1" destOrd="4" presId="urn:microsoft.com/office/officeart/2005/8/layout/cycle4"/>
    <dgm:cxn modelId="{ED6F1492-1E4A-4B19-A169-28B5B91976E0}" srcId="{BBE28116-0FE8-4B76-A1DA-78C8E18FBBC3}" destId="{AD085F63-3D9A-4F8F-B93D-0D9BED033C5F}" srcOrd="3" destOrd="0" parTransId="{9ECC4E4C-5C03-4BA8-A014-FFF1FF11693A}" sibTransId="{8E25F14E-F6D1-4137-9D47-8A0F68F37A57}"/>
    <dgm:cxn modelId="{7FD0D195-890D-4739-A74D-9B5E5445C9B7}" srcId="{AFF4A12B-4BEF-4C38-8D5F-EB241B18A8EB}" destId="{47AD4E68-307C-4618-B06D-4C7433B15086}" srcOrd="3" destOrd="0" parTransId="{9E71E3C3-D908-413F-B1B6-EDE8492ED607}" sibTransId="{E5E4580B-57A8-4D82-BC07-B46C6B97AF62}"/>
    <dgm:cxn modelId="{132CA397-D915-4B78-BF33-A8CC41A92D20}" srcId="{190838A1-474F-4839-8631-B9BFADB0933E}" destId="{39D20F45-D1B8-4402-8B4E-FDD6CC13AF85}" srcOrd="1" destOrd="0" parTransId="{D717EE89-8697-4A08-8E7F-EF73C20CAFB3}" sibTransId="{C3886ED4-13DA-4A59-B4E8-46043129896E}"/>
    <dgm:cxn modelId="{5F699498-070E-4C0F-A728-B617208104CA}" srcId="{7FB2A5E0-3CC9-4E47-8B43-7C5C51FC19F7}" destId="{C4EC87B1-9213-4A99-A42A-DEA8FC97E27E}" srcOrd="1" destOrd="0" parTransId="{5937B0D4-E1D7-419A-8678-F8F5ABC1B632}" sibTransId="{9F9BAA7A-AA80-4215-B25A-C1B3F210D3E0}"/>
    <dgm:cxn modelId="{7A9BFDA6-FBAE-4863-9FA3-E3AD2AE3C1EB}" srcId="{EC44195D-865A-4A77-9ABE-27B8E6B64010}" destId="{190838A1-474F-4839-8631-B9BFADB0933E}" srcOrd="0" destOrd="0" parTransId="{7A11B17A-B8BB-4BBB-A019-C7EC48903B0B}" sibTransId="{2B01A98C-AB6E-466F-A66F-09683E10C3AA}"/>
    <dgm:cxn modelId="{EDA419BC-BBFA-4EF3-8D9A-78EF707AA7F3}" type="presOf" srcId="{28C0A053-364A-4839-BE28-7B941F520541}" destId="{4F6DF0F5-5CBE-47AD-AAD6-E7F727C1CF13}" srcOrd="1" destOrd="4" presId="urn:microsoft.com/office/officeart/2005/8/layout/cycle4"/>
    <dgm:cxn modelId="{18E0B2C5-3EEF-473E-8589-A7F3F9488A45}" type="presOf" srcId="{7FB2A5E0-3CC9-4E47-8B43-7C5C51FC19F7}" destId="{6A1A852A-94D6-41B2-9F27-3792DFA5CAEB}" srcOrd="0" destOrd="0" presId="urn:microsoft.com/office/officeart/2005/8/layout/cycle4"/>
    <dgm:cxn modelId="{2BD882CD-E852-4449-B61C-EAA9C33A6131}" type="presOf" srcId="{39D20F45-D1B8-4402-8B4E-FDD6CC13AF85}" destId="{7E3B363D-993B-4A15-8FFA-EDEBB0C059A2}" srcOrd="1" destOrd="2" presId="urn:microsoft.com/office/officeart/2005/8/layout/cycle4"/>
    <dgm:cxn modelId="{484617CE-DADC-4A5B-89C4-6D8B98861607}" type="presOf" srcId="{C5158443-AAAD-49E2-B095-6313761CAA1B}" destId="{3C629875-A323-4B0B-840E-E72D71CC259E}" srcOrd="0" destOrd="1" presId="urn:microsoft.com/office/officeart/2005/8/layout/cycle4"/>
    <dgm:cxn modelId="{44ABFFD3-7199-4AC2-890A-8E68DC05D68C}" type="presOf" srcId="{297BE56F-059C-45D5-8AA5-248842990F6E}" destId="{7E3B363D-993B-4A15-8FFA-EDEBB0C059A2}" srcOrd="1" destOrd="3" presId="urn:microsoft.com/office/officeart/2005/8/layout/cycle4"/>
    <dgm:cxn modelId="{0E3FCEE5-DAAE-4C34-A5C8-698960B56DA4}" srcId="{BBE28116-0FE8-4B76-A1DA-78C8E18FBBC3}" destId="{F402CBFD-D255-47A3-8251-E6926DD13811}" srcOrd="2" destOrd="0" parTransId="{19EF8245-64C2-44C8-85E9-446E74B82F69}" sibTransId="{F2E36BB0-7EF1-4663-93A0-5A0B9EFD8D9B}"/>
    <dgm:cxn modelId="{12CA02E8-3D09-45A4-9EF7-6674DE30FD35}" srcId="{190838A1-474F-4839-8631-B9BFADB0933E}" destId="{89B0A757-4E3E-4606-AE66-180B3262C514}" srcOrd="0" destOrd="0" parTransId="{8AEAF21D-6921-40D0-A735-3CA2A28F44F1}" sibTransId="{53D04B09-33D4-4CD9-B0F9-34947489F83E}"/>
    <dgm:cxn modelId="{4A9ECCEB-AA59-4B03-932B-FCCCBA33C250}" type="presOf" srcId="{D7B26581-7371-4B5A-9CA7-BDC3C258BFFD}" destId="{031CC8BE-225E-4925-ADFC-96DBF53A43ED}" srcOrd="0" destOrd="0" presId="urn:microsoft.com/office/officeart/2005/8/layout/cycle4"/>
    <dgm:cxn modelId="{A43FD1EC-583F-4C97-992E-2AC9AD26D95D}" type="presOf" srcId="{BBE28116-0FE8-4B76-A1DA-78C8E18FBBC3}" destId="{D1D6CD49-0066-47BE-B57D-2CD1B8CB73ED}" srcOrd="0" destOrd="0" presId="urn:microsoft.com/office/officeart/2005/8/layout/cycle4"/>
    <dgm:cxn modelId="{EA0083EE-4FA1-4C60-BC02-9866C1636F2B}" srcId="{EC44195D-865A-4A77-9ABE-27B8E6B64010}" destId="{297BE56F-059C-45D5-8AA5-248842990F6E}" srcOrd="1" destOrd="0" parTransId="{AAEEF5A0-B16A-4800-A27E-2587CC3B046A}" sibTransId="{FDBAACD5-4C35-4E9C-B92A-F44AEF864185}"/>
    <dgm:cxn modelId="{37ECA6FF-2D41-4D1D-BBFD-F7B218B3D6EE}" srcId="{BBE28116-0FE8-4B76-A1DA-78C8E18FBBC3}" destId="{80F205B9-6C01-46F6-86B8-822F4A26C732}" srcOrd="0" destOrd="0" parTransId="{953A2DC3-CD45-4989-98E4-5820CD240FFF}" sibTransId="{763AEE94-1399-4FC2-98B8-EEC7B250AFD8}"/>
    <dgm:cxn modelId="{C27FCB78-15C9-425D-9220-05EA9639254B}" type="presParOf" srcId="{6A1A852A-94D6-41B2-9F27-3792DFA5CAEB}" destId="{393F1B09-11A6-4F19-8BDF-CFDBB055B0DB}" srcOrd="0" destOrd="0" presId="urn:microsoft.com/office/officeart/2005/8/layout/cycle4"/>
    <dgm:cxn modelId="{AA4D34F5-3B96-44C9-AC3A-0CA731A8B740}" type="presParOf" srcId="{393F1B09-11A6-4F19-8BDF-CFDBB055B0DB}" destId="{D50FE76F-2202-4B50-B12D-191672A517D2}" srcOrd="0" destOrd="0" presId="urn:microsoft.com/office/officeart/2005/8/layout/cycle4"/>
    <dgm:cxn modelId="{48188130-3E84-4E8E-A7A9-0274C6F16EF9}" type="presParOf" srcId="{D50FE76F-2202-4B50-B12D-191672A517D2}" destId="{C412B9FB-EA4C-4231-A62C-9BAC3E413EAA}" srcOrd="0" destOrd="0" presId="urn:microsoft.com/office/officeart/2005/8/layout/cycle4"/>
    <dgm:cxn modelId="{D2BE2766-9697-4EB7-94C4-3AC75AC13EBC}" type="presParOf" srcId="{D50FE76F-2202-4B50-B12D-191672A517D2}" destId="{7E3B363D-993B-4A15-8FFA-EDEBB0C059A2}" srcOrd="1" destOrd="0" presId="urn:microsoft.com/office/officeart/2005/8/layout/cycle4"/>
    <dgm:cxn modelId="{62FE7D1C-8E10-4026-BD34-166611282D5F}" type="presParOf" srcId="{393F1B09-11A6-4F19-8BDF-CFDBB055B0DB}" destId="{1AD55C73-E0AC-4593-B02B-3494D5178FF4}" srcOrd="1" destOrd="0" presId="urn:microsoft.com/office/officeart/2005/8/layout/cycle4"/>
    <dgm:cxn modelId="{B3E9D0A7-C615-44AA-A05F-C1A1018B6EB6}" type="presParOf" srcId="{1AD55C73-E0AC-4593-B02B-3494D5178FF4}" destId="{031CC8BE-225E-4925-ADFC-96DBF53A43ED}" srcOrd="0" destOrd="0" presId="urn:microsoft.com/office/officeart/2005/8/layout/cycle4"/>
    <dgm:cxn modelId="{FE2DAC0D-C0A5-43B4-9C0F-F625EC572F54}" type="presParOf" srcId="{1AD55C73-E0AC-4593-B02B-3494D5178FF4}" destId="{8BC5D1CC-CF9F-476C-AA2C-2988C3B402F4}" srcOrd="1" destOrd="0" presId="urn:microsoft.com/office/officeart/2005/8/layout/cycle4"/>
    <dgm:cxn modelId="{C04485C3-3ACB-4AD9-8B01-918A61D66CA0}" type="presParOf" srcId="{393F1B09-11A6-4F19-8BDF-CFDBB055B0DB}" destId="{B9E0766B-1F93-41FE-8679-87AFCEEF5568}" srcOrd="2" destOrd="0" presId="urn:microsoft.com/office/officeart/2005/8/layout/cycle4"/>
    <dgm:cxn modelId="{7B1DA0DF-CC09-4013-8986-1F943DE5E5FB}" type="presParOf" srcId="{B9E0766B-1F93-41FE-8679-87AFCEEF5568}" destId="{3C629875-A323-4B0B-840E-E72D71CC259E}" srcOrd="0" destOrd="0" presId="urn:microsoft.com/office/officeart/2005/8/layout/cycle4"/>
    <dgm:cxn modelId="{E019B898-6EEA-48F7-BB33-1FBFA2491B84}" type="presParOf" srcId="{B9E0766B-1F93-41FE-8679-87AFCEEF5568}" destId="{4F6DF0F5-5CBE-47AD-AAD6-E7F727C1CF13}" srcOrd="1" destOrd="0" presId="urn:microsoft.com/office/officeart/2005/8/layout/cycle4"/>
    <dgm:cxn modelId="{70406A31-F48F-49C5-AD97-3FFE510944F1}" type="presParOf" srcId="{393F1B09-11A6-4F19-8BDF-CFDBB055B0DB}" destId="{566E4DDF-BF62-4C24-80DF-E97571858837}" srcOrd="3" destOrd="0" presId="urn:microsoft.com/office/officeart/2005/8/layout/cycle4"/>
    <dgm:cxn modelId="{1E89250B-75D1-4532-887B-B231D2C82A04}" type="presParOf" srcId="{6A1A852A-94D6-41B2-9F27-3792DFA5CAEB}" destId="{BAF36C75-1A8D-4062-AD5F-ABC44776C64E}" srcOrd="1" destOrd="0" presId="urn:microsoft.com/office/officeart/2005/8/layout/cycle4"/>
    <dgm:cxn modelId="{0DA53AF3-57F6-475B-A418-2AA9294A5530}" type="presParOf" srcId="{BAF36C75-1A8D-4062-AD5F-ABC44776C64E}" destId="{F169C4AC-24AA-4F96-B105-3C53FDDE6DAF}" srcOrd="0" destOrd="0" presId="urn:microsoft.com/office/officeart/2005/8/layout/cycle4"/>
    <dgm:cxn modelId="{9202CCEF-79FC-481D-9970-BDE0072F7ECD}" type="presParOf" srcId="{BAF36C75-1A8D-4062-AD5F-ABC44776C64E}" destId="{72792C55-B240-41AF-9733-292F225243C0}" srcOrd="1" destOrd="0" presId="urn:microsoft.com/office/officeart/2005/8/layout/cycle4"/>
    <dgm:cxn modelId="{0B4742A0-044A-4BA0-9155-04494EE7878F}" type="presParOf" srcId="{BAF36C75-1A8D-4062-AD5F-ABC44776C64E}" destId="{55830B38-20C3-4F03-8F7C-53F6CD9A4A85}" srcOrd="2" destOrd="0" presId="urn:microsoft.com/office/officeart/2005/8/layout/cycle4"/>
    <dgm:cxn modelId="{3886BACB-AEF7-449B-B2A0-59A6BB1B7F26}" type="presParOf" srcId="{BAF36C75-1A8D-4062-AD5F-ABC44776C64E}" destId="{D1D6CD49-0066-47BE-B57D-2CD1B8CB73ED}" srcOrd="3" destOrd="0" presId="urn:microsoft.com/office/officeart/2005/8/layout/cycle4"/>
    <dgm:cxn modelId="{2B51E8DF-B440-4614-9A83-004B6D7F9DCD}" type="presParOf" srcId="{BAF36C75-1A8D-4062-AD5F-ABC44776C64E}" destId="{5FF9048D-7CA7-45F8-9B1F-29802FDA86D9}" srcOrd="4" destOrd="0" presId="urn:microsoft.com/office/officeart/2005/8/layout/cycle4"/>
    <dgm:cxn modelId="{744C3ADB-6670-4475-B1F6-04B4826C1CC8}" type="presParOf" srcId="{6A1A852A-94D6-41B2-9F27-3792DFA5CAEB}" destId="{71C728ED-D264-4ADE-8CC6-00FF0F98A843}" srcOrd="2" destOrd="0" presId="urn:microsoft.com/office/officeart/2005/8/layout/cycle4"/>
    <dgm:cxn modelId="{DD898BE3-E48D-4B1F-840C-A67F0C6A3486}" type="presParOf" srcId="{6A1A852A-94D6-41B2-9F27-3792DFA5CAEB}" destId="{13C5D00F-76DA-4887-AB38-0056ABF1AE1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B2A5E0-3CC9-4E47-8B43-7C5C51FC19F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CED923-18B0-4FEB-B9A0-8879AF89FD2D}">
      <dgm:prSet/>
      <dgm:spPr/>
      <dgm:t>
        <a:bodyPr/>
        <a:lstStyle/>
        <a:p>
          <a:r>
            <a:rPr lang="en-US" dirty="0"/>
            <a:t>Brand Loyalty</a:t>
          </a:r>
        </a:p>
      </dgm:t>
    </dgm:pt>
    <dgm:pt modelId="{0D2FBC6E-9E9C-4215-95D6-FF3ACAB87E94}" type="parTrans" cxnId="{773E1DA7-6AB3-4C54-8970-8669CF03F695}">
      <dgm:prSet/>
      <dgm:spPr/>
      <dgm:t>
        <a:bodyPr/>
        <a:lstStyle/>
        <a:p>
          <a:endParaRPr lang="en-US"/>
        </a:p>
      </dgm:t>
    </dgm:pt>
    <dgm:pt modelId="{965DDA02-F96C-4F7D-A577-30B1C15805F9}" type="sibTrans" cxnId="{773E1DA7-6AB3-4C54-8970-8669CF03F695}">
      <dgm:prSet/>
      <dgm:spPr/>
      <dgm:t>
        <a:bodyPr/>
        <a:lstStyle/>
        <a:p>
          <a:endParaRPr lang="en-US"/>
        </a:p>
      </dgm:t>
    </dgm:pt>
    <dgm:pt modelId="{B9CAA4B8-1AD8-4ADA-8229-4B7597555F8F}" type="pres">
      <dgm:prSet presAssocID="{7FB2A5E0-3CC9-4E47-8B43-7C5C51FC19F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C1DB2D5-4DE7-429E-9E8D-80ADBA4A33D3}" type="pres">
      <dgm:prSet presAssocID="{63CED923-18B0-4FEB-B9A0-8879AF89FD2D}" presName="centerShape" presStyleLbl="node0" presStyleIdx="0" presStyleCnt="1" custLinFactNeighborX="-55851" custLinFactNeighborY="971"/>
      <dgm:spPr/>
    </dgm:pt>
  </dgm:ptLst>
  <dgm:cxnLst>
    <dgm:cxn modelId="{1297C70F-DF92-4550-9956-3F9AF7595CAA}" type="presOf" srcId="{63CED923-18B0-4FEB-B9A0-8879AF89FD2D}" destId="{7C1DB2D5-4DE7-429E-9E8D-80ADBA4A33D3}" srcOrd="0" destOrd="0" presId="urn:microsoft.com/office/officeart/2005/8/layout/radial6"/>
    <dgm:cxn modelId="{1671C486-B993-44D3-BF1F-87FB58CE88B3}" type="presOf" srcId="{7FB2A5E0-3CC9-4E47-8B43-7C5C51FC19F7}" destId="{B9CAA4B8-1AD8-4ADA-8229-4B7597555F8F}" srcOrd="0" destOrd="0" presId="urn:microsoft.com/office/officeart/2005/8/layout/radial6"/>
    <dgm:cxn modelId="{773E1DA7-6AB3-4C54-8970-8669CF03F695}" srcId="{7FB2A5E0-3CC9-4E47-8B43-7C5C51FC19F7}" destId="{63CED923-18B0-4FEB-B9A0-8879AF89FD2D}" srcOrd="0" destOrd="0" parTransId="{0D2FBC6E-9E9C-4215-95D6-FF3ACAB87E94}" sibTransId="{965DDA02-F96C-4F7D-A577-30B1C15805F9}"/>
    <dgm:cxn modelId="{75228978-C732-49CD-9B96-C2037F03A056}" type="presParOf" srcId="{B9CAA4B8-1AD8-4ADA-8229-4B7597555F8F}" destId="{7C1DB2D5-4DE7-429E-9E8D-80ADBA4A33D3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CB2759-7F41-4513-8746-8D7537B56811}" type="doc">
      <dgm:prSet loTypeId="urn:microsoft.com/office/officeart/2005/8/layout/architecture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7D80ED0-1B63-4A7B-AE52-5CF1D1AA8317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New Key gateway in Montego Bay Jamaica</a:t>
          </a:r>
        </a:p>
      </dgm:t>
    </dgm:pt>
    <dgm:pt modelId="{D158262E-955F-4D5B-9290-D9073FC8EFA5}" type="parTrans" cxnId="{36D21A30-BA9D-45C3-93C6-1C6011C6B8BB}">
      <dgm:prSet/>
      <dgm:spPr/>
      <dgm:t>
        <a:bodyPr/>
        <a:lstStyle/>
        <a:p>
          <a:endParaRPr lang="en-US"/>
        </a:p>
      </dgm:t>
    </dgm:pt>
    <dgm:pt modelId="{D8D03841-DF7E-455B-B270-0A22EE3A8A79}" type="sibTrans" cxnId="{36D21A30-BA9D-45C3-93C6-1C6011C6B8BB}">
      <dgm:prSet/>
      <dgm:spPr/>
      <dgm:t>
        <a:bodyPr/>
        <a:lstStyle/>
        <a:p>
          <a:endParaRPr lang="en-US"/>
        </a:p>
      </dgm:t>
    </dgm:pt>
    <dgm:pt modelId="{2FFA962D-F154-4F51-AA55-3E3D8144D41A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New hub in Kingston Jamaica</a:t>
          </a:r>
        </a:p>
      </dgm:t>
    </dgm:pt>
    <dgm:pt modelId="{223F1675-A54E-4556-87DA-9132F86CA052}" type="parTrans" cxnId="{F7C56A5A-1A7E-4323-9ED8-3A3BC8EB1FDE}">
      <dgm:prSet/>
      <dgm:spPr/>
      <dgm:t>
        <a:bodyPr/>
        <a:lstStyle/>
        <a:p>
          <a:endParaRPr lang="en-US"/>
        </a:p>
      </dgm:t>
    </dgm:pt>
    <dgm:pt modelId="{F112FA8C-34B8-481D-879D-856628AA44E7}" type="sibTrans" cxnId="{F7C56A5A-1A7E-4323-9ED8-3A3BC8EB1FDE}">
      <dgm:prSet/>
      <dgm:spPr/>
      <dgm:t>
        <a:bodyPr/>
        <a:lstStyle/>
        <a:p>
          <a:endParaRPr lang="en-US"/>
        </a:p>
      </dgm:t>
    </dgm:pt>
    <dgm:pt modelId="{F6F58A79-6FF2-4C0E-9FB7-AE7F236FAF8F}" type="pres">
      <dgm:prSet presAssocID="{66CB2759-7F41-4513-8746-8D7537B5681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5ACA762-17D3-4055-9A5A-F9BB4418AF52}" type="pres">
      <dgm:prSet presAssocID="{77D80ED0-1B63-4A7B-AE52-5CF1D1AA8317}" presName="vertOne" presStyleCnt="0"/>
      <dgm:spPr/>
    </dgm:pt>
    <dgm:pt modelId="{AC7B584C-50E1-48FF-83D1-4C8158BB7668}" type="pres">
      <dgm:prSet presAssocID="{77D80ED0-1B63-4A7B-AE52-5CF1D1AA8317}" presName="txOne" presStyleLbl="node0" presStyleIdx="0" presStyleCnt="2">
        <dgm:presLayoutVars>
          <dgm:chPref val="3"/>
        </dgm:presLayoutVars>
      </dgm:prSet>
      <dgm:spPr/>
    </dgm:pt>
    <dgm:pt modelId="{0EAE36BC-47E9-4231-8F37-7DEA0A38B37E}" type="pres">
      <dgm:prSet presAssocID="{77D80ED0-1B63-4A7B-AE52-5CF1D1AA8317}" presName="horzOne" presStyleCnt="0"/>
      <dgm:spPr/>
    </dgm:pt>
    <dgm:pt modelId="{3E0FEB51-3EBC-4699-9633-CA8EF2165681}" type="pres">
      <dgm:prSet presAssocID="{D8D03841-DF7E-455B-B270-0A22EE3A8A79}" presName="sibSpaceOne" presStyleCnt="0"/>
      <dgm:spPr/>
    </dgm:pt>
    <dgm:pt modelId="{24278B29-6582-4427-8E46-50703349FE17}" type="pres">
      <dgm:prSet presAssocID="{2FFA962D-F154-4F51-AA55-3E3D8144D41A}" presName="vertOne" presStyleCnt="0"/>
      <dgm:spPr/>
    </dgm:pt>
    <dgm:pt modelId="{802A2D09-FDBA-4F13-81AB-AE7987F5F533}" type="pres">
      <dgm:prSet presAssocID="{2FFA962D-F154-4F51-AA55-3E3D8144D41A}" presName="txOne" presStyleLbl="node0" presStyleIdx="1" presStyleCnt="2">
        <dgm:presLayoutVars>
          <dgm:chPref val="3"/>
        </dgm:presLayoutVars>
      </dgm:prSet>
      <dgm:spPr/>
    </dgm:pt>
    <dgm:pt modelId="{6B9E2658-B5E6-4E3D-8FF8-26C73A2FC0B2}" type="pres">
      <dgm:prSet presAssocID="{2FFA962D-F154-4F51-AA55-3E3D8144D41A}" presName="horzOne" presStyleCnt="0"/>
      <dgm:spPr/>
    </dgm:pt>
  </dgm:ptLst>
  <dgm:cxnLst>
    <dgm:cxn modelId="{36D21A30-BA9D-45C3-93C6-1C6011C6B8BB}" srcId="{66CB2759-7F41-4513-8746-8D7537B56811}" destId="{77D80ED0-1B63-4A7B-AE52-5CF1D1AA8317}" srcOrd="0" destOrd="0" parTransId="{D158262E-955F-4D5B-9290-D9073FC8EFA5}" sibTransId="{D8D03841-DF7E-455B-B270-0A22EE3A8A79}"/>
    <dgm:cxn modelId="{004ADB51-7B39-444A-98D7-2F677B3CB4E5}" type="presOf" srcId="{77D80ED0-1B63-4A7B-AE52-5CF1D1AA8317}" destId="{AC7B584C-50E1-48FF-83D1-4C8158BB7668}" srcOrd="0" destOrd="0" presId="urn:microsoft.com/office/officeart/2005/8/layout/architecture"/>
    <dgm:cxn modelId="{F7C56A5A-1A7E-4323-9ED8-3A3BC8EB1FDE}" srcId="{66CB2759-7F41-4513-8746-8D7537B56811}" destId="{2FFA962D-F154-4F51-AA55-3E3D8144D41A}" srcOrd="1" destOrd="0" parTransId="{223F1675-A54E-4556-87DA-9132F86CA052}" sibTransId="{F112FA8C-34B8-481D-879D-856628AA44E7}"/>
    <dgm:cxn modelId="{C1E9927A-C74B-41C9-BFF2-1C336C14D089}" type="presOf" srcId="{2FFA962D-F154-4F51-AA55-3E3D8144D41A}" destId="{802A2D09-FDBA-4F13-81AB-AE7987F5F533}" srcOrd="0" destOrd="0" presId="urn:microsoft.com/office/officeart/2005/8/layout/architecture"/>
    <dgm:cxn modelId="{F67C73B8-F293-455D-97B8-6EAA5C26DA28}" type="presOf" srcId="{66CB2759-7F41-4513-8746-8D7537B56811}" destId="{F6F58A79-6FF2-4C0E-9FB7-AE7F236FAF8F}" srcOrd="0" destOrd="0" presId="urn:microsoft.com/office/officeart/2005/8/layout/architecture"/>
    <dgm:cxn modelId="{3763B4E7-EED6-43F8-A1FF-943530CA8255}" type="presParOf" srcId="{F6F58A79-6FF2-4C0E-9FB7-AE7F236FAF8F}" destId="{35ACA762-17D3-4055-9A5A-F9BB4418AF52}" srcOrd="0" destOrd="0" presId="urn:microsoft.com/office/officeart/2005/8/layout/architecture"/>
    <dgm:cxn modelId="{8FF1B376-4A1B-4E9E-BDA9-0B7AB89FC896}" type="presParOf" srcId="{35ACA762-17D3-4055-9A5A-F9BB4418AF52}" destId="{AC7B584C-50E1-48FF-83D1-4C8158BB7668}" srcOrd="0" destOrd="0" presId="urn:microsoft.com/office/officeart/2005/8/layout/architecture"/>
    <dgm:cxn modelId="{7B7B22B7-7E62-4BBD-A328-65441173A327}" type="presParOf" srcId="{35ACA762-17D3-4055-9A5A-F9BB4418AF52}" destId="{0EAE36BC-47E9-4231-8F37-7DEA0A38B37E}" srcOrd="1" destOrd="0" presId="urn:microsoft.com/office/officeart/2005/8/layout/architecture"/>
    <dgm:cxn modelId="{31648A84-D08D-4160-947E-17B4DD0652BA}" type="presParOf" srcId="{F6F58A79-6FF2-4C0E-9FB7-AE7F236FAF8F}" destId="{3E0FEB51-3EBC-4699-9633-CA8EF2165681}" srcOrd="1" destOrd="0" presId="urn:microsoft.com/office/officeart/2005/8/layout/architecture"/>
    <dgm:cxn modelId="{67297EC7-37D1-4885-9D80-861EC68CB341}" type="presParOf" srcId="{F6F58A79-6FF2-4C0E-9FB7-AE7F236FAF8F}" destId="{24278B29-6582-4427-8E46-50703349FE17}" srcOrd="2" destOrd="0" presId="urn:microsoft.com/office/officeart/2005/8/layout/architecture"/>
    <dgm:cxn modelId="{D38786B5-046E-4136-BC8D-3402A7353EE7}" type="presParOf" srcId="{24278B29-6582-4427-8E46-50703349FE17}" destId="{802A2D09-FDBA-4F13-81AB-AE7987F5F533}" srcOrd="0" destOrd="0" presId="urn:microsoft.com/office/officeart/2005/8/layout/architecture"/>
    <dgm:cxn modelId="{C0BDE927-4F92-4551-B421-2269217DFDE0}" type="presParOf" srcId="{24278B29-6582-4427-8E46-50703349FE17}" destId="{6B9E2658-B5E6-4E3D-8FF8-26C73A2FC0B2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6CB2759-7F41-4513-8746-8D7537B56811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5FBA622-65AC-42C1-A766-E9BD753B07E7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Each Jamaican international airports is mentioned as a top 20 international market for FLL</a:t>
          </a:r>
        </a:p>
      </dgm:t>
    </dgm:pt>
    <dgm:pt modelId="{C50D6FDF-1955-4730-BE96-A8094721DD65}" type="parTrans" cxnId="{48E41171-B68F-468F-A12E-03316737B5F9}">
      <dgm:prSet/>
      <dgm:spPr/>
      <dgm:t>
        <a:bodyPr/>
        <a:lstStyle/>
        <a:p>
          <a:endParaRPr lang="en-US"/>
        </a:p>
      </dgm:t>
    </dgm:pt>
    <dgm:pt modelId="{3F477E21-0236-4CA9-9BB7-61B2EC62754B}" type="sibTrans" cxnId="{48E41171-B68F-468F-A12E-03316737B5F9}">
      <dgm:prSet/>
      <dgm:spPr/>
      <dgm:t>
        <a:bodyPr/>
        <a:lstStyle/>
        <a:p>
          <a:endParaRPr lang="en-US"/>
        </a:p>
      </dgm:t>
    </dgm:pt>
    <dgm:pt modelId="{0768FC97-60EA-458B-BEFD-8B5B3BA99DBD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High Daily Round Trip Passengers volume between Fort Lauderdale and Montego Bay (233) or Kingston (291)</a:t>
          </a:r>
        </a:p>
      </dgm:t>
    </dgm:pt>
    <dgm:pt modelId="{05E06C9A-1CC0-4BB1-BF34-BE940E43ED1D}" type="parTrans" cxnId="{DF9482BF-E1CE-45BD-AC02-5D0E67D20954}">
      <dgm:prSet/>
      <dgm:spPr/>
      <dgm:t>
        <a:bodyPr/>
        <a:lstStyle/>
        <a:p>
          <a:endParaRPr lang="en-US"/>
        </a:p>
      </dgm:t>
    </dgm:pt>
    <dgm:pt modelId="{13BF9292-7D2A-4DC8-B553-CAEC0263511D}" type="sibTrans" cxnId="{DF9482BF-E1CE-45BD-AC02-5D0E67D20954}">
      <dgm:prSet/>
      <dgm:spPr/>
      <dgm:t>
        <a:bodyPr/>
        <a:lstStyle/>
        <a:p>
          <a:endParaRPr lang="en-US"/>
        </a:p>
      </dgm:t>
    </dgm:pt>
    <dgm:pt modelId="{AA2499A8-A0AB-4F80-8330-E82AEFACD990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78% is total average load factor for airlines arriving in Jamaican airports (JSCA,2023) </a:t>
          </a:r>
        </a:p>
      </dgm:t>
    </dgm:pt>
    <dgm:pt modelId="{11075144-5CCB-4BBE-ABAC-4B4831EA296E}" type="parTrans" cxnId="{F9F51302-52B9-4336-91A5-1C2DC372C620}">
      <dgm:prSet/>
      <dgm:spPr/>
      <dgm:t>
        <a:bodyPr/>
        <a:lstStyle/>
        <a:p>
          <a:endParaRPr lang="en-US"/>
        </a:p>
      </dgm:t>
    </dgm:pt>
    <dgm:pt modelId="{9F3F45E2-69AE-46E6-A28A-CE9B4C681E87}" type="sibTrans" cxnId="{F9F51302-52B9-4336-91A5-1C2DC372C620}">
      <dgm:prSet/>
      <dgm:spPr/>
      <dgm:t>
        <a:bodyPr/>
        <a:lstStyle/>
        <a:p>
          <a:endParaRPr lang="en-US"/>
        </a:p>
      </dgm:t>
    </dgm:pt>
    <dgm:pt modelId="{2B137BD4-8A83-4CB5-B921-86663B1B0CF4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New route that is inverted daily (MBJ-FLL-Kin-MBJ-FLL)/(FLL-MBJ-KIN-FLL-MBJ)</a:t>
          </a:r>
        </a:p>
      </dgm:t>
    </dgm:pt>
    <dgm:pt modelId="{5D036901-5195-41C1-9535-652D11723931}" type="parTrans" cxnId="{1E7F1BF5-AC9F-4432-A9FB-5E4AA9F9A549}">
      <dgm:prSet/>
      <dgm:spPr/>
      <dgm:t>
        <a:bodyPr/>
        <a:lstStyle/>
        <a:p>
          <a:endParaRPr lang="en-US"/>
        </a:p>
      </dgm:t>
    </dgm:pt>
    <dgm:pt modelId="{8893D377-0609-4E98-9A6F-849BBB4258AE}" type="sibTrans" cxnId="{1E7F1BF5-AC9F-4432-A9FB-5E4AA9F9A549}">
      <dgm:prSet/>
      <dgm:spPr/>
      <dgm:t>
        <a:bodyPr/>
        <a:lstStyle/>
        <a:p>
          <a:endParaRPr lang="en-US"/>
        </a:p>
      </dgm:t>
    </dgm:pt>
    <dgm:pt modelId="{8D3E7495-BE8D-4F64-8F9C-8202F3DDB51C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2020’s Florida Jamaican population was 245,427, an increase of 7.3% over 5 years (Name Census, 2023)</a:t>
          </a:r>
        </a:p>
      </dgm:t>
    </dgm:pt>
    <dgm:pt modelId="{B790211C-0F16-404E-917E-062CCE4C878C}" type="parTrans" cxnId="{F6FBD674-5D1C-4F30-A5ED-12BD5D82CF4D}">
      <dgm:prSet/>
      <dgm:spPr/>
      <dgm:t>
        <a:bodyPr/>
        <a:lstStyle/>
        <a:p>
          <a:endParaRPr lang="en-US"/>
        </a:p>
      </dgm:t>
    </dgm:pt>
    <dgm:pt modelId="{CB7C9B07-A0EF-4A80-9985-6D0CE9BC9E39}" type="sibTrans" cxnId="{F6FBD674-5D1C-4F30-A5ED-12BD5D82CF4D}">
      <dgm:prSet/>
      <dgm:spPr/>
      <dgm:t>
        <a:bodyPr/>
        <a:lstStyle/>
        <a:p>
          <a:endParaRPr lang="en-US"/>
        </a:p>
      </dgm:t>
    </dgm:pt>
    <dgm:pt modelId="{85AC5916-6154-45D9-8DBE-59E42E648519}">
      <dgm:prSet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Broward and Dade Counties are top epicenters of Caribbean islanders in the US (</a:t>
          </a:r>
          <a:r>
            <a:rPr lang="en-US" dirty="0" err="1"/>
            <a:t>Lorenzi</a:t>
          </a:r>
          <a:r>
            <a:rPr lang="en-US" dirty="0"/>
            <a:t> and </a:t>
          </a:r>
          <a:r>
            <a:rPr lang="en-US" dirty="0" err="1"/>
            <a:t>Batalova</a:t>
          </a:r>
          <a:r>
            <a:rPr lang="en-US" dirty="0"/>
            <a:t>, 2022)</a:t>
          </a:r>
        </a:p>
      </dgm:t>
    </dgm:pt>
    <dgm:pt modelId="{B93A7AC8-6B00-44BD-8BE1-A8764C44EC7F}" type="parTrans" cxnId="{553D6661-B528-4952-88CA-D4AA47F002E2}">
      <dgm:prSet/>
      <dgm:spPr/>
      <dgm:t>
        <a:bodyPr/>
        <a:lstStyle/>
        <a:p>
          <a:endParaRPr lang="en-US"/>
        </a:p>
      </dgm:t>
    </dgm:pt>
    <dgm:pt modelId="{3EE88958-6276-470F-AC06-922BF51DECBE}" type="sibTrans" cxnId="{553D6661-B528-4952-88CA-D4AA47F002E2}">
      <dgm:prSet/>
      <dgm:spPr/>
      <dgm:t>
        <a:bodyPr/>
        <a:lstStyle/>
        <a:p>
          <a:endParaRPr lang="en-US"/>
        </a:p>
      </dgm:t>
    </dgm:pt>
    <dgm:pt modelId="{B4E9020A-E057-43A8-A3CB-ADFCA412E65B}" type="pres">
      <dgm:prSet presAssocID="{66CB2759-7F41-4513-8746-8D7537B56811}" presName="linear" presStyleCnt="0">
        <dgm:presLayoutVars>
          <dgm:animLvl val="lvl"/>
          <dgm:resizeHandles val="exact"/>
        </dgm:presLayoutVars>
      </dgm:prSet>
      <dgm:spPr/>
    </dgm:pt>
    <dgm:pt modelId="{53B49476-6D05-4BFB-AC36-1DB2F31F7137}" type="pres">
      <dgm:prSet presAssocID="{2B137BD4-8A83-4CB5-B921-86663B1B0CF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7EC47CF-D2ED-4564-8DF0-FF6B2EA4058E}" type="pres">
      <dgm:prSet presAssocID="{8893D377-0609-4E98-9A6F-849BBB4258AE}" presName="spacer" presStyleCnt="0"/>
      <dgm:spPr/>
    </dgm:pt>
    <dgm:pt modelId="{E483B1D1-5A31-493E-B4E4-B2DFAAB0C262}" type="pres">
      <dgm:prSet presAssocID="{8D3E7495-BE8D-4F64-8F9C-8202F3DDB51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3316021-E1AE-495F-A238-47E93F39DBE8}" type="pres">
      <dgm:prSet presAssocID="{CB7C9B07-A0EF-4A80-9985-6D0CE9BC9E39}" presName="spacer" presStyleCnt="0"/>
      <dgm:spPr/>
    </dgm:pt>
    <dgm:pt modelId="{5EEFED50-F7EC-4D08-A23B-1038A6BF1F09}" type="pres">
      <dgm:prSet presAssocID="{85AC5916-6154-45D9-8DBE-59E42E64851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057B8A9-B616-486A-A74D-F988C9D4C6CC}" type="pres">
      <dgm:prSet presAssocID="{3EE88958-6276-470F-AC06-922BF51DECBE}" presName="spacer" presStyleCnt="0"/>
      <dgm:spPr/>
    </dgm:pt>
    <dgm:pt modelId="{4494B4C4-08FD-4B7B-A4D5-F6F0AC0E371A}" type="pres">
      <dgm:prSet presAssocID="{A5FBA622-65AC-42C1-A766-E9BD753B07E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D59FF67-C2E3-489E-9FDB-785623D9032E}" type="pres">
      <dgm:prSet presAssocID="{3F477E21-0236-4CA9-9BB7-61B2EC62754B}" presName="spacer" presStyleCnt="0"/>
      <dgm:spPr/>
    </dgm:pt>
    <dgm:pt modelId="{B21702FF-3EC6-47DF-9A91-E4E257349A45}" type="pres">
      <dgm:prSet presAssocID="{0768FC97-60EA-458B-BEFD-8B5B3BA99DB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344EB53-D7AD-4692-9B1E-87898FD1FADF}" type="pres">
      <dgm:prSet presAssocID="{13BF9292-7D2A-4DC8-B553-CAEC0263511D}" presName="spacer" presStyleCnt="0"/>
      <dgm:spPr/>
    </dgm:pt>
    <dgm:pt modelId="{96D49369-4860-4BB4-9AD4-294A5412F523}" type="pres">
      <dgm:prSet presAssocID="{AA2499A8-A0AB-4F80-8330-E82AEFACD99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9F51302-52B9-4336-91A5-1C2DC372C620}" srcId="{66CB2759-7F41-4513-8746-8D7537B56811}" destId="{AA2499A8-A0AB-4F80-8330-E82AEFACD990}" srcOrd="5" destOrd="0" parTransId="{11075144-5CCB-4BBE-ABAC-4B4831EA296E}" sibTransId="{9F3F45E2-69AE-46E6-A28A-CE9B4C681E87}"/>
    <dgm:cxn modelId="{46BCDF1A-91A0-49CB-BBB4-576323524E5B}" type="presOf" srcId="{A5FBA622-65AC-42C1-A766-E9BD753B07E7}" destId="{4494B4C4-08FD-4B7B-A4D5-F6F0AC0E371A}" srcOrd="0" destOrd="0" presId="urn:microsoft.com/office/officeart/2005/8/layout/vList2"/>
    <dgm:cxn modelId="{2D762340-0B59-45D7-875A-0F6A45BB584C}" type="presOf" srcId="{0768FC97-60EA-458B-BEFD-8B5B3BA99DBD}" destId="{B21702FF-3EC6-47DF-9A91-E4E257349A45}" srcOrd="0" destOrd="0" presId="urn:microsoft.com/office/officeart/2005/8/layout/vList2"/>
    <dgm:cxn modelId="{8D625460-7755-4AB1-AB09-15E85EFE6048}" type="presOf" srcId="{AA2499A8-A0AB-4F80-8330-E82AEFACD990}" destId="{96D49369-4860-4BB4-9AD4-294A5412F523}" srcOrd="0" destOrd="0" presId="urn:microsoft.com/office/officeart/2005/8/layout/vList2"/>
    <dgm:cxn modelId="{553D6661-B528-4952-88CA-D4AA47F002E2}" srcId="{66CB2759-7F41-4513-8746-8D7537B56811}" destId="{85AC5916-6154-45D9-8DBE-59E42E648519}" srcOrd="2" destOrd="0" parTransId="{B93A7AC8-6B00-44BD-8BE1-A8764C44EC7F}" sibTransId="{3EE88958-6276-470F-AC06-922BF51DECBE}"/>
    <dgm:cxn modelId="{48E41171-B68F-468F-A12E-03316737B5F9}" srcId="{66CB2759-7F41-4513-8746-8D7537B56811}" destId="{A5FBA622-65AC-42C1-A766-E9BD753B07E7}" srcOrd="3" destOrd="0" parTransId="{C50D6FDF-1955-4730-BE96-A8094721DD65}" sibTransId="{3F477E21-0236-4CA9-9BB7-61B2EC62754B}"/>
    <dgm:cxn modelId="{F6FBD674-5D1C-4F30-A5ED-12BD5D82CF4D}" srcId="{66CB2759-7F41-4513-8746-8D7537B56811}" destId="{8D3E7495-BE8D-4F64-8F9C-8202F3DDB51C}" srcOrd="1" destOrd="0" parTransId="{B790211C-0F16-404E-917E-062CCE4C878C}" sibTransId="{CB7C9B07-A0EF-4A80-9985-6D0CE9BC9E39}"/>
    <dgm:cxn modelId="{F3096C84-F11E-437F-AD22-76332E9D354B}" type="presOf" srcId="{2B137BD4-8A83-4CB5-B921-86663B1B0CF4}" destId="{53B49476-6D05-4BFB-AC36-1DB2F31F7137}" srcOrd="0" destOrd="0" presId="urn:microsoft.com/office/officeart/2005/8/layout/vList2"/>
    <dgm:cxn modelId="{E6F9E18D-44DF-45B5-981B-A51E5783D007}" type="presOf" srcId="{85AC5916-6154-45D9-8DBE-59E42E648519}" destId="{5EEFED50-F7EC-4D08-A23B-1038A6BF1F09}" srcOrd="0" destOrd="0" presId="urn:microsoft.com/office/officeart/2005/8/layout/vList2"/>
    <dgm:cxn modelId="{B3C909B6-04BC-412F-B4E8-749FC106AA9D}" type="presOf" srcId="{8D3E7495-BE8D-4F64-8F9C-8202F3DDB51C}" destId="{E483B1D1-5A31-493E-B4E4-B2DFAAB0C262}" srcOrd="0" destOrd="0" presId="urn:microsoft.com/office/officeart/2005/8/layout/vList2"/>
    <dgm:cxn modelId="{DF9482BF-E1CE-45BD-AC02-5D0E67D20954}" srcId="{66CB2759-7F41-4513-8746-8D7537B56811}" destId="{0768FC97-60EA-458B-BEFD-8B5B3BA99DBD}" srcOrd="4" destOrd="0" parTransId="{05E06C9A-1CC0-4BB1-BF34-BE940E43ED1D}" sibTransId="{13BF9292-7D2A-4DC8-B553-CAEC0263511D}"/>
    <dgm:cxn modelId="{134EB5E7-6659-4FB3-B363-6C0F20CF14C1}" type="presOf" srcId="{66CB2759-7F41-4513-8746-8D7537B56811}" destId="{B4E9020A-E057-43A8-A3CB-ADFCA412E65B}" srcOrd="0" destOrd="0" presId="urn:microsoft.com/office/officeart/2005/8/layout/vList2"/>
    <dgm:cxn modelId="{1E7F1BF5-AC9F-4432-A9FB-5E4AA9F9A549}" srcId="{66CB2759-7F41-4513-8746-8D7537B56811}" destId="{2B137BD4-8A83-4CB5-B921-86663B1B0CF4}" srcOrd="0" destOrd="0" parTransId="{5D036901-5195-41C1-9535-652D11723931}" sibTransId="{8893D377-0609-4E98-9A6F-849BBB4258AE}"/>
    <dgm:cxn modelId="{AA56CE59-CB32-45F6-AFE7-8E4A8A5148D5}" type="presParOf" srcId="{B4E9020A-E057-43A8-A3CB-ADFCA412E65B}" destId="{53B49476-6D05-4BFB-AC36-1DB2F31F7137}" srcOrd="0" destOrd="0" presId="urn:microsoft.com/office/officeart/2005/8/layout/vList2"/>
    <dgm:cxn modelId="{5C5B7159-57B2-4B17-BF85-D08354B6A751}" type="presParOf" srcId="{B4E9020A-E057-43A8-A3CB-ADFCA412E65B}" destId="{27EC47CF-D2ED-4564-8DF0-FF6B2EA4058E}" srcOrd="1" destOrd="0" presId="urn:microsoft.com/office/officeart/2005/8/layout/vList2"/>
    <dgm:cxn modelId="{66C1C83B-F4E7-46F4-AB72-BA4BCCA3A0D7}" type="presParOf" srcId="{B4E9020A-E057-43A8-A3CB-ADFCA412E65B}" destId="{E483B1D1-5A31-493E-B4E4-B2DFAAB0C262}" srcOrd="2" destOrd="0" presId="urn:microsoft.com/office/officeart/2005/8/layout/vList2"/>
    <dgm:cxn modelId="{9CD18524-90F9-4F7C-A8DD-290F8EB5BE1A}" type="presParOf" srcId="{B4E9020A-E057-43A8-A3CB-ADFCA412E65B}" destId="{E3316021-E1AE-495F-A238-47E93F39DBE8}" srcOrd="3" destOrd="0" presId="urn:microsoft.com/office/officeart/2005/8/layout/vList2"/>
    <dgm:cxn modelId="{F4F95B79-6B35-448C-92A4-A0D921E693AB}" type="presParOf" srcId="{B4E9020A-E057-43A8-A3CB-ADFCA412E65B}" destId="{5EEFED50-F7EC-4D08-A23B-1038A6BF1F09}" srcOrd="4" destOrd="0" presId="urn:microsoft.com/office/officeart/2005/8/layout/vList2"/>
    <dgm:cxn modelId="{689CF51D-E29F-4E73-91ED-42C730BDCBC7}" type="presParOf" srcId="{B4E9020A-E057-43A8-A3CB-ADFCA412E65B}" destId="{F057B8A9-B616-486A-A74D-F988C9D4C6CC}" srcOrd="5" destOrd="0" presId="urn:microsoft.com/office/officeart/2005/8/layout/vList2"/>
    <dgm:cxn modelId="{DB743A16-FE88-43E7-8776-590CC44F7738}" type="presParOf" srcId="{B4E9020A-E057-43A8-A3CB-ADFCA412E65B}" destId="{4494B4C4-08FD-4B7B-A4D5-F6F0AC0E371A}" srcOrd="6" destOrd="0" presId="urn:microsoft.com/office/officeart/2005/8/layout/vList2"/>
    <dgm:cxn modelId="{AB48265B-FCD0-49B4-B990-8B9AA29F2353}" type="presParOf" srcId="{B4E9020A-E057-43A8-A3CB-ADFCA412E65B}" destId="{8D59FF67-C2E3-489E-9FDB-785623D9032E}" srcOrd="7" destOrd="0" presId="urn:microsoft.com/office/officeart/2005/8/layout/vList2"/>
    <dgm:cxn modelId="{FDB8A291-0B36-4C57-B74F-61B3A53AD720}" type="presParOf" srcId="{B4E9020A-E057-43A8-A3CB-ADFCA412E65B}" destId="{B21702FF-3EC6-47DF-9A91-E4E257349A45}" srcOrd="8" destOrd="0" presId="urn:microsoft.com/office/officeart/2005/8/layout/vList2"/>
    <dgm:cxn modelId="{BFC96A00-53D3-4ADB-A80D-7F7F7E0762A0}" type="presParOf" srcId="{B4E9020A-E057-43A8-A3CB-ADFCA412E65B}" destId="{7344EB53-D7AD-4692-9B1E-87898FD1FADF}" srcOrd="9" destOrd="0" presId="urn:microsoft.com/office/officeart/2005/8/layout/vList2"/>
    <dgm:cxn modelId="{FE1A74CC-87C0-458C-8FC1-20F6CC133E1D}" type="presParOf" srcId="{B4E9020A-E057-43A8-A3CB-ADFCA412E65B}" destId="{96D49369-4860-4BB4-9AD4-294A5412F52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1524E9-606A-4B63-9AF0-0ED0B6722F94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523EEC-D25E-44F1-B6B2-6D56461F3294}">
      <dgm:prSet custT="1"/>
      <dgm:spPr/>
      <dgm:t>
        <a:bodyPr/>
        <a:lstStyle/>
        <a:p>
          <a:r>
            <a:rPr lang="en-US" sz="1800" dirty="0"/>
            <a:t>Established traffic</a:t>
          </a:r>
        </a:p>
      </dgm:t>
    </dgm:pt>
    <dgm:pt modelId="{D96792C0-248D-4BED-B6BA-E1E492AD51B0}" type="parTrans" cxnId="{5D5EC070-BE03-4E1D-A9E5-9E5E4A797DAE}">
      <dgm:prSet/>
      <dgm:spPr/>
      <dgm:t>
        <a:bodyPr/>
        <a:lstStyle/>
        <a:p>
          <a:endParaRPr lang="en-US"/>
        </a:p>
      </dgm:t>
    </dgm:pt>
    <dgm:pt modelId="{28634C57-DF55-463B-8AA1-30C19861DA5F}" type="sibTrans" cxnId="{5D5EC070-BE03-4E1D-A9E5-9E5E4A797DAE}">
      <dgm:prSet/>
      <dgm:spPr/>
      <dgm:t>
        <a:bodyPr/>
        <a:lstStyle/>
        <a:p>
          <a:endParaRPr lang="en-US"/>
        </a:p>
      </dgm:t>
    </dgm:pt>
    <dgm:pt modelId="{84ACBB72-81E0-4EFD-BA94-44C8D30139B3}">
      <dgm:prSet custT="1"/>
      <dgm:spPr/>
      <dgm:t>
        <a:bodyPr/>
        <a:lstStyle/>
        <a:p>
          <a:r>
            <a:rPr lang="en-US" sz="1600" dirty="0"/>
            <a:t>Recovery</a:t>
          </a:r>
        </a:p>
      </dgm:t>
    </dgm:pt>
    <dgm:pt modelId="{4C5F0BB1-9582-4232-AF76-BC8AAA8CDA83}" type="parTrans" cxnId="{D077D10A-6F76-47CE-9492-8F2766C54E50}">
      <dgm:prSet/>
      <dgm:spPr/>
      <dgm:t>
        <a:bodyPr/>
        <a:lstStyle/>
        <a:p>
          <a:endParaRPr lang="en-US"/>
        </a:p>
      </dgm:t>
    </dgm:pt>
    <dgm:pt modelId="{E75C40E2-5873-45E3-8C2D-C684933E11B5}" type="sibTrans" cxnId="{D077D10A-6F76-47CE-9492-8F2766C54E50}">
      <dgm:prSet/>
      <dgm:spPr/>
      <dgm:t>
        <a:bodyPr/>
        <a:lstStyle/>
        <a:p>
          <a:endParaRPr lang="en-US"/>
        </a:p>
      </dgm:t>
    </dgm:pt>
    <dgm:pt modelId="{2272ADCB-EE12-449E-91D8-9355544A2BDF}">
      <dgm:prSet custT="1"/>
      <dgm:spPr/>
      <dgm:t>
        <a:bodyPr/>
        <a:lstStyle/>
        <a:p>
          <a:r>
            <a:rPr lang="en-US" sz="1100" dirty="0"/>
            <a:t>Opportunity</a:t>
          </a:r>
        </a:p>
      </dgm:t>
    </dgm:pt>
    <dgm:pt modelId="{D9619A07-498C-4046-A9C0-74B4C1EFD57A}" type="parTrans" cxnId="{9E9528DC-65C9-4DEB-BEA3-9E4646A1EF0E}">
      <dgm:prSet/>
      <dgm:spPr/>
      <dgm:t>
        <a:bodyPr/>
        <a:lstStyle/>
        <a:p>
          <a:endParaRPr lang="en-US"/>
        </a:p>
      </dgm:t>
    </dgm:pt>
    <dgm:pt modelId="{CC74F999-8DAD-43EF-98CB-FADC6CDFBA34}" type="sibTrans" cxnId="{9E9528DC-65C9-4DEB-BEA3-9E4646A1EF0E}">
      <dgm:prSet/>
      <dgm:spPr/>
      <dgm:t>
        <a:bodyPr/>
        <a:lstStyle/>
        <a:p>
          <a:endParaRPr lang="en-US"/>
        </a:p>
      </dgm:t>
    </dgm:pt>
    <dgm:pt modelId="{78C79619-1214-4059-A4CB-2E6548E82EB3}" type="pres">
      <dgm:prSet presAssocID="{C71524E9-606A-4B63-9AF0-0ED0B6722F9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2135CEB-0E48-4343-A059-321EE7ADC5A1}" type="pres">
      <dgm:prSet presAssocID="{E9523EEC-D25E-44F1-B6B2-6D56461F3294}" presName="gear1" presStyleLbl="node1" presStyleIdx="0" presStyleCnt="3">
        <dgm:presLayoutVars>
          <dgm:chMax val="1"/>
          <dgm:bulletEnabled val="1"/>
        </dgm:presLayoutVars>
      </dgm:prSet>
      <dgm:spPr/>
    </dgm:pt>
    <dgm:pt modelId="{6A3A9866-5BE8-4235-A9D6-F143CD6D43F5}" type="pres">
      <dgm:prSet presAssocID="{E9523EEC-D25E-44F1-B6B2-6D56461F3294}" presName="gear1srcNode" presStyleLbl="node1" presStyleIdx="0" presStyleCnt="3"/>
      <dgm:spPr/>
    </dgm:pt>
    <dgm:pt modelId="{3B6089D9-BFCA-416B-A4DB-13D4A23BB207}" type="pres">
      <dgm:prSet presAssocID="{E9523EEC-D25E-44F1-B6B2-6D56461F3294}" presName="gear1dstNode" presStyleLbl="node1" presStyleIdx="0" presStyleCnt="3"/>
      <dgm:spPr/>
    </dgm:pt>
    <dgm:pt modelId="{6F638881-6A28-4932-88A9-ACF9913E9C96}" type="pres">
      <dgm:prSet presAssocID="{2272ADCB-EE12-449E-91D8-9355544A2BDF}" presName="gear2" presStyleLbl="node1" presStyleIdx="1" presStyleCnt="3">
        <dgm:presLayoutVars>
          <dgm:chMax val="1"/>
          <dgm:bulletEnabled val="1"/>
        </dgm:presLayoutVars>
      </dgm:prSet>
      <dgm:spPr/>
    </dgm:pt>
    <dgm:pt modelId="{65446378-B412-4D6D-A2CF-18109E63C8DC}" type="pres">
      <dgm:prSet presAssocID="{2272ADCB-EE12-449E-91D8-9355544A2BDF}" presName="gear2srcNode" presStyleLbl="node1" presStyleIdx="1" presStyleCnt="3"/>
      <dgm:spPr/>
    </dgm:pt>
    <dgm:pt modelId="{FB76687E-7EBD-4C8D-97C6-07F0B6AD0CAA}" type="pres">
      <dgm:prSet presAssocID="{2272ADCB-EE12-449E-91D8-9355544A2BDF}" presName="gear2dstNode" presStyleLbl="node1" presStyleIdx="1" presStyleCnt="3"/>
      <dgm:spPr/>
    </dgm:pt>
    <dgm:pt modelId="{2B4E721F-C17F-492D-8B5A-586B7D87725B}" type="pres">
      <dgm:prSet presAssocID="{84ACBB72-81E0-4EFD-BA94-44C8D30139B3}" presName="gear3" presStyleLbl="node1" presStyleIdx="2" presStyleCnt="3"/>
      <dgm:spPr/>
    </dgm:pt>
    <dgm:pt modelId="{43BC507B-7B91-4CA1-8367-0D1FA4C987A4}" type="pres">
      <dgm:prSet presAssocID="{84ACBB72-81E0-4EFD-BA94-44C8D30139B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122968B-F3A8-46E4-8522-0D906D2F27CB}" type="pres">
      <dgm:prSet presAssocID="{84ACBB72-81E0-4EFD-BA94-44C8D30139B3}" presName="gear3srcNode" presStyleLbl="node1" presStyleIdx="2" presStyleCnt="3"/>
      <dgm:spPr/>
    </dgm:pt>
    <dgm:pt modelId="{9A2A33B7-697D-407B-8E45-D758D0A6EB9D}" type="pres">
      <dgm:prSet presAssocID="{84ACBB72-81E0-4EFD-BA94-44C8D30139B3}" presName="gear3dstNode" presStyleLbl="node1" presStyleIdx="2" presStyleCnt="3"/>
      <dgm:spPr/>
    </dgm:pt>
    <dgm:pt modelId="{B94EC8E4-CFA0-4333-983C-9927502CAB11}" type="pres">
      <dgm:prSet presAssocID="{28634C57-DF55-463B-8AA1-30C19861DA5F}" presName="connector1" presStyleLbl="sibTrans2D1" presStyleIdx="0" presStyleCnt="3"/>
      <dgm:spPr/>
    </dgm:pt>
    <dgm:pt modelId="{3C69AAD7-5509-438D-A86A-99DB4D01BBDE}" type="pres">
      <dgm:prSet presAssocID="{CC74F999-8DAD-43EF-98CB-FADC6CDFBA34}" presName="connector2" presStyleLbl="sibTrans2D1" presStyleIdx="1" presStyleCnt="3"/>
      <dgm:spPr/>
    </dgm:pt>
    <dgm:pt modelId="{667237EB-DFE2-4A7D-A2EA-BF1499C82922}" type="pres">
      <dgm:prSet presAssocID="{E75C40E2-5873-45E3-8C2D-C684933E11B5}" presName="connector3" presStyleLbl="sibTrans2D1" presStyleIdx="2" presStyleCnt="3"/>
      <dgm:spPr/>
    </dgm:pt>
  </dgm:ptLst>
  <dgm:cxnLst>
    <dgm:cxn modelId="{9A963202-A5E7-4B47-80D5-FF40E59BC006}" type="presOf" srcId="{E9523EEC-D25E-44F1-B6B2-6D56461F3294}" destId="{3B6089D9-BFCA-416B-A4DB-13D4A23BB207}" srcOrd="2" destOrd="0" presId="urn:microsoft.com/office/officeart/2005/8/layout/gear1"/>
    <dgm:cxn modelId="{3D1A3A04-2A8D-451E-94DC-9343187A14C4}" type="presOf" srcId="{2272ADCB-EE12-449E-91D8-9355544A2BDF}" destId="{FB76687E-7EBD-4C8D-97C6-07F0B6AD0CAA}" srcOrd="2" destOrd="0" presId="urn:microsoft.com/office/officeart/2005/8/layout/gear1"/>
    <dgm:cxn modelId="{D077D10A-6F76-47CE-9492-8F2766C54E50}" srcId="{C71524E9-606A-4B63-9AF0-0ED0B6722F94}" destId="{84ACBB72-81E0-4EFD-BA94-44C8D30139B3}" srcOrd="2" destOrd="0" parTransId="{4C5F0BB1-9582-4232-AF76-BC8AAA8CDA83}" sibTransId="{E75C40E2-5873-45E3-8C2D-C684933E11B5}"/>
    <dgm:cxn modelId="{66290D26-D67B-4574-B913-E4D20A675783}" type="presOf" srcId="{2272ADCB-EE12-449E-91D8-9355544A2BDF}" destId="{65446378-B412-4D6D-A2CF-18109E63C8DC}" srcOrd="1" destOrd="0" presId="urn:microsoft.com/office/officeart/2005/8/layout/gear1"/>
    <dgm:cxn modelId="{9D405D35-5DCD-404B-88D6-A4544ED3371E}" type="presOf" srcId="{84ACBB72-81E0-4EFD-BA94-44C8D30139B3}" destId="{43BC507B-7B91-4CA1-8367-0D1FA4C987A4}" srcOrd="1" destOrd="0" presId="urn:microsoft.com/office/officeart/2005/8/layout/gear1"/>
    <dgm:cxn modelId="{F72D9E3C-A8D9-4D04-A443-A270709E1202}" type="presOf" srcId="{E75C40E2-5873-45E3-8C2D-C684933E11B5}" destId="{667237EB-DFE2-4A7D-A2EA-BF1499C82922}" srcOrd="0" destOrd="0" presId="urn:microsoft.com/office/officeart/2005/8/layout/gear1"/>
    <dgm:cxn modelId="{5D5EC070-BE03-4E1D-A9E5-9E5E4A797DAE}" srcId="{C71524E9-606A-4B63-9AF0-0ED0B6722F94}" destId="{E9523EEC-D25E-44F1-B6B2-6D56461F3294}" srcOrd="0" destOrd="0" parTransId="{D96792C0-248D-4BED-B6BA-E1E492AD51B0}" sibTransId="{28634C57-DF55-463B-8AA1-30C19861DA5F}"/>
    <dgm:cxn modelId="{F984CB86-1018-40F5-AABF-85F53F48AFAA}" type="presOf" srcId="{E9523EEC-D25E-44F1-B6B2-6D56461F3294}" destId="{6A3A9866-5BE8-4235-A9D6-F143CD6D43F5}" srcOrd="1" destOrd="0" presId="urn:microsoft.com/office/officeart/2005/8/layout/gear1"/>
    <dgm:cxn modelId="{BF208C97-75A0-43CA-AB8E-A8D7961C60C4}" type="presOf" srcId="{28634C57-DF55-463B-8AA1-30C19861DA5F}" destId="{B94EC8E4-CFA0-4333-983C-9927502CAB11}" srcOrd="0" destOrd="0" presId="urn:microsoft.com/office/officeart/2005/8/layout/gear1"/>
    <dgm:cxn modelId="{2DE77DC4-CE68-405B-9B56-F39EDFB9DFEF}" type="presOf" srcId="{84ACBB72-81E0-4EFD-BA94-44C8D30139B3}" destId="{2B4E721F-C17F-492D-8B5A-586B7D87725B}" srcOrd="0" destOrd="0" presId="urn:microsoft.com/office/officeart/2005/8/layout/gear1"/>
    <dgm:cxn modelId="{CD0BA0DA-DDED-4253-8438-C35882879DD4}" type="presOf" srcId="{84ACBB72-81E0-4EFD-BA94-44C8D30139B3}" destId="{C122968B-F3A8-46E4-8522-0D906D2F27CB}" srcOrd="2" destOrd="0" presId="urn:microsoft.com/office/officeart/2005/8/layout/gear1"/>
    <dgm:cxn modelId="{9E9528DC-65C9-4DEB-BEA3-9E4646A1EF0E}" srcId="{C71524E9-606A-4B63-9AF0-0ED0B6722F94}" destId="{2272ADCB-EE12-449E-91D8-9355544A2BDF}" srcOrd="1" destOrd="0" parTransId="{D9619A07-498C-4046-A9C0-74B4C1EFD57A}" sibTransId="{CC74F999-8DAD-43EF-98CB-FADC6CDFBA34}"/>
    <dgm:cxn modelId="{87F386DF-540D-4E88-AC5B-6019D2793EFF}" type="presOf" srcId="{CC74F999-8DAD-43EF-98CB-FADC6CDFBA34}" destId="{3C69AAD7-5509-438D-A86A-99DB4D01BBDE}" srcOrd="0" destOrd="0" presId="urn:microsoft.com/office/officeart/2005/8/layout/gear1"/>
    <dgm:cxn modelId="{EAB8FAE0-9D2C-4799-81A9-9B5D1A4BD39D}" type="presOf" srcId="{2272ADCB-EE12-449E-91D8-9355544A2BDF}" destId="{6F638881-6A28-4932-88A9-ACF9913E9C96}" srcOrd="0" destOrd="0" presId="urn:microsoft.com/office/officeart/2005/8/layout/gear1"/>
    <dgm:cxn modelId="{489623EC-9DB6-4094-BF13-40A03E88BD1C}" type="presOf" srcId="{84ACBB72-81E0-4EFD-BA94-44C8D30139B3}" destId="{9A2A33B7-697D-407B-8E45-D758D0A6EB9D}" srcOrd="3" destOrd="0" presId="urn:microsoft.com/office/officeart/2005/8/layout/gear1"/>
    <dgm:cxn modelId="{16B4ECF3-3A0A-438E-89ED-65A2F3522716}" type="presOf" srcId="{E9523EEC-D25E-44F1-B6B2-6D56461F3294}" destId="{02135CEB-0E48-4343-A059-321EE7ADC5A1}" srcOrd="0" destOrd="0" presId="urn:microsoft.com/office/officeart/2005/8/layout/gear1"/>
    <dgm:cxn modelId="{952199F4-6FF6-4E33-929E-C6669537A160}" type="presOf" srcId="{C71524E9-606A-4B63-9AF0-0ED0B6722F94}" destId="{78C79619-1214-4059-A4CB-2E6548E82EB3}" srcOrd="0" destOrd="0" presId="urn:microsoft.com/office/officeart/2005/8/layout/gear1"/>
    <dgm:cxn modelId="{4B247ABC-E335-4E4B-AA43-F7867AEFE6CF}" type="presParOf" srcId="{78C79619-1214-4059-A4CB-2E6548E82EB3}" destId="{02135CEB-0E48-4343-A059-321EE7ADC5A1}" srcOrd="0" destOrd="0" presId="urn:microsoft.com/office/officeart/2005/8/layout/gear1"/>
    <dgm:cxn modelId="{6285281B-C3CB-4413-BEF6-F55BA67C5602}" type="presParOf" srcId="{78C79619-1214-4059-A4CB-2E6548E82EB3}" destId="{6A3A9866-5BE8-4235-A9D6-F143CD6D43F5}" srcOrd="1" destOrd="0" presId="urn:microsoft.com/office/officeart/2005/8/layout/gear1"/>
    <dgm:cxn modelId="{1A97CD02-539D-43EE-8F75-DF23E98CE453}" type="presParOf" srcId="{78C79619-1214-4059-A4CB-2E6548E82EB3}" destId="{3B6089D9-BFCA-416B-A4DB-13D4A23BB207}" srcOrd="2" destOrd="0" presId="urn:microsoft.com/office/officeart/2005/8/layout/gear1"/>
    <dgm:cxn modelId="{FA546447-4966-4657-8289-DF7377CCF94F}" type="presParOf" srcId="{78C79619-1214-4059-A4CB-2E6548E82EB3}" destId="{6F638881-6A28-4932-88A9-ACF9913E9C96}" srcOrd="3" destOrd="0" presId="urn:microsoft.com/office/officeart/2005/8/layout/gear1"/>
    <dgm:cxn modelId="{56393891-B9E7-4C0C-ADA5-778D98253D15}" type="presParOf" srcId="{78C79619-1214-4059-A4CB-2E6548E82EB3}" destId="{65446378-B412-4D6D-A2CF-18109E63C8DC}" srcOrd="4" destOrd="0" presId="urn:microsoft.com/office/officeart/2005/8/layout/gear1"/>
    <dgm:cxn modelId="{97D9CC15-F522-4E1D-93EE-6DC6F3CBCF05}" type="presParOf" srcId="{78C79619-1214-4059-A4CB-2E6548E82EB3}" destId="{FB76687E-7EBD-4C8D-97C6-07F0B6AD0CAA}" srcOrd="5" destOrd="0" presId="urn:microsoft.com/office/officeart/2005/8/layout/gear1"/>
    <dgm:cxn modelId="{E62EB0FF-791A-4D83-ACB8-C7E1A6D58A1A}" type="presParOf" srcId="{78C79619-1214-4059-A4CB-2E6548E82EB3}" destId="{2B4E721F-C17F-492D-8B5A-586B7D87725B}" srcOrd="6" destOrd="0" presId="urn:microsoft.com/office/officeart/2005/8/layout/gear1"/>
    <dgm:cxn modelId="{9F3E7281-2F39-467A-8841-44011D918176}" type="presParOf" srcId="{78C79619-1214-4059-A4CB-2E6548E82EB3}" destId="{43BC507B-7B91-4CA1-8367-0D1FA4C987A4}" srcOrd="7" destOrd="0" presId="urn:microsoft.com/office/officeart/2005/8/layout/gear1"/>
    <dgm:cxn modelId="{C1049AD8-1E9B-4573-A82F-E3ABA085B9EA}" type="presParOf" srcId="{78C79619-1214-4059-A4CB-2E6548E82EB3}" destId="{C122968B-F3A8-46E4-8522-0D906D2F27CB}" srcOrd="8" destOrd="0" presId="urn:microsoft.com/office/officeart/2005/8/layout/gear1"/>
    <dgm:cxn modelId="{2194EEE1-AA28-4985-AEF3-C21B1A6A08C4}" type="presParOf" srcId="{78C79619-1214-4059-A4CB-2E6548E82EB3}" destId="{9A2A33B7-697D-407B-8E45-D758D0A6EB9D}" srcOrd="9" destOrd="0" presId="urn:microsoft.com/office/officeart/2005/8/layout/gear1"/>
    <dgm:cxn modelId="{7F278527-AE0E-4FED-A6B6-8E19AA0E5B92}" type="presParOf" srcId="{78C79619-1214-4059-A4CB-2E6548E82EB3}" destId="{B94EC8E4-CFA0-4333-983C-9927502CAB11}" srcOrd="10" destOrd="0" presId="urn:microsoft.com/office/officeart/2005/8/layout/gear1"/>
    <dgm:cxn modelId="{CB4C6EDE-0BD9-4BCB-9BEC-31D9AE22B361}" type="presParOf" srcId="{78C79619-1214-4059-A4CB-2E6548E82EB3}" destId="{3C69AAD7-5509-438D-A86A-99DB4D01BBDE}" srcOrd="11" destOrd="0" presId="urn:microsoft.com/office/officeart/2005/8/layout/gear1"/>
    <dgm:cxn modelId="{76CD78C9-EF1E-4777-94D9-731C31DC7168}" type="presParOf" srcId="{78C79619-1214-4059-A4CB-2E6548E82EB3}" destId="{667237EB-DFE2-4A7D-A2EA-BF1499C8292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1524E9-606A-4B63-9AF0-0ED0B6722F94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523EEC-D25E-44F1-B6B2-6D56461F3294}">
      <dgm:prSet custT="1"/>
      <dgm:spPr/>
      <dgm:t>
        <a:bodyPr/>
        <a:lstStyle/>
        <a:p>
          <a:r>
            <a:rPr lang="en-US" sz="2000" dirty="0"/>
            <a:t>MBJ-GCM-FLL-KIN-MBJ</a:t>
          </a:r>
          <a:endParaRPr lang="en-US" sz="2100" dirty="0"/>
        </a:p>
      </dgm:t>
    </dgm:pt>
    <dgm:pt modelId="{D96792C0-248D-4BED-B6BA-E1E492AD51B0}" type="parTrans" cxnId="{5D5EC070-BE03-4E1D-A9E5-9E5E4A797DAE}">
      <dgm:prSet/>
      <dgm:spPr/>
      <dgm:t>
        <a:bodyPr/>
        <a:lstStyle/>
        <a:p>
          <a:endParaRPr lang="en-US"/>
        </a:p>
      </dgm:t>
    </dgm:pt>
    <dgm:pt modelId="{28634C57-DF55-463B-8AA1-30C19861DA5F}" type="sibTrans" cxnId="{5D5EC070-BE03-4E1D-A9E5-9E5E4A797DAE}">
      <dgm:prSet/>
      <dgm:spPr/>
      <dgm:t>
        <a:bodyPr/>
        <a:lstStyle/>
        <a:p>
          <a:endParaRPr lang="en-US"/>
        </a:p>
      </dgm:t>
    </dgm:pt>
    <dgm:pt modelId="{78C79619-1214-4059-A4CB-2E6548E82EB3}" type="pres">
      <dgm:prSet presAssocID="{C71524E9-606A-4B63-9AF0-0ED0B6722F9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2135CEB-0E48-4343-A059-321EE7ADC5A1}" type="pres">
      <dgm:prSet presAssocID="{E9523EEC-D25E-44F1-B6B2-6D56461F3294}" presName="gear1" presStyleLbl="node1" presStyleIdx="0" presStyleCnt="1">
        <dgm:presLayoutVars>
          <dgm:chMax val="1"/>
          <dgm:bulletEnabled val="1"/>
        </dgm:presLayoutVars>
      </dgm:prSet>
      <dgm:spPr/>
    </dgm:pt>
    <dgm:pt modelId="{6A3A9866-5BE8-4235-A9D6-F143CD6D43F5}" type="pres">
      <dgm:prSet presAssocID="{E9523EEC-D25E-44F1-B6B2-6D56461F3294}" presName="gear1srcNode" presStyleLbl="node1" presStyleIdx="0" presStyleCnt="1"/>
      <dgm:spPr/>
    </dgm:pt>
    <dgm:pt modelId="{3B6089D9-BFCA-416B-A4DB-13D4A23BB207}" type="pres">
      <dgm:prSet presAssocID="{E9523EEC-D25E-44F1-B6B2-6D56461F3294}" presName="gear1dstNode" presStyleLbl="node1" presStyleIdx="0" presStyleCnt="1"/>
      <dgm:spPr/>
    </dgm:pt>
    <dgm:pt modelId="{B94EC8E4-CFA0-4333-983C-9927502CAB11}" type="pres">
      <dgm:prSet presAssocID="{28634C57-DF55-463B-8AA1-30C19861DA5F}" presName="connector1" presStyleLbl="sibTrans2D1" presStyleIdx="0" presStyleCnt="1" custAng="17228361" custFlipHor="1" custLinFactNeighborX="-9529" custLinFactNeighborY="-4805"/>
      <dgm:spPr/>
    </dgm:pt>
  </dgm:ptLst>
  <dgm:cxnLst>
    <dgm:cxn modelId="{9A963202-A5E7-4B47-80D5-FF40E59BC006}" type="presOf" srcId="{E9523EEC-D25E-44F1-B6B2-6D56461F3294}" destId="{3B6089D9-BFCA-416B-A4DB-13D4A23BB207}" srcOrd="2" destOrd="0" presId="urn:microsoft.com/office/officeart/2005/8/layout/gear1"/>
    <dgm:cxn modelId="{5D5EC070-BE03-4E1D-A9E5-9E5E4A797DAE}" srcId="{C71524E9-606A-4B63-9AF0-0ED0B6722F94}" destId="{E9523EEC-D25E-44F1-B6B2-6D56461F3294}" srcOrd="0" destOrd="0" parTransId="{D96792C0-248D-4BED-B6BA-E1E492AD51B0}" sibTransId="{28634C57-DF55-463B-8AA1-30C19861DA5F}"/>
    <dgm:cxn modelId="{F984CB86-1018-40F5-AABF-85F53F48AFAA}" type="presOf" srcId="{E9523EEC-D25E-44F1-B6B2-6D56461F3294}" destId="{6A3A9866-5BE8-4235-A9D6-F143CD6D43F5}" srcOrd="1" destOrd="0" presId="urn:microsoft.com/office/officeart/2005/8/layout/gear1"/>
    <dgm:cxn modelId="{BF208C97-75A0-43CA-AB8E-A8D7961C60C4}" type="presOf" srcId="{28634C57-DF55-463B-8AA1-30C19861DA5F}" destId="{B94EC8E4-CFA0-4333-983C-9927502CAB11}" srcOrd="0" destOrd="0" presId="urn:microsoft.com/office/officeart/2005/8/layout/gear1"/>
    <dgm:cxn modelId="{16B4ECF3-3A0A-438E-89ED-65A2F3522716}" type="presOf" srcId="{E9523EEC-D25E-44F1-B6B2-6D56461F3294}" destId="{02135CEB-0E48-4343-A059-321EE7ADC5A1}" srcOrd="0" destOrd="0" presId="urn:microsoft.com/office/officeart/2005/8/layout/gear1"/>
    <dgm:cxn modelId="{952199F4-6FF6-4E33-929E-C6669537A160}" type="presOf" srcId="{C71524E9-606A-4B63-9AF0-0ED0B6722F94}" destId="{78C79619-1214-4059-A4CB-2E6548E82EB3}" srcOrd="0" destOrd="0" presId="urn:microsoft.com/office/officeart/2005/8/layout/gear1"/>
    <dgm:cxn modelId="{4B247ABC-E335-4E4B-AA43-F7867AEFE6CF}" type="presParOf" srcId="{78C79619-1214-4059-A4CB-2E6548E82EB3}" destId="{02135CEB-0E48-4343-A059-321EE7ADC5A1}" srcOrd="0" destOrd="0" presId="urn:microsoft.com/office/officeart/2005/8/layout/gear1"/>
    <dgm:cxn modelId="{6285281B-C3CB-4413-BEF6-F55BA67C5602}" type="presParOf" srcId="{78C79619-1214-4059-A4CB-2E6548E82EB3}" destId="{6A3A9866-5BE8-4235-A9D6-F143CD6D43F5}" srcOrd="1" destOrd="0" presId="urn:microsoft.com/office/officeart/2005/8/layout/gear1"/>
    <dgm:cxn modelId="{1A97CD02-539D-43EE-8F75-DF23E98CE453}" type="presParOf" srcId="{78C79619-1214-4059-A4CB-2E6548E82EB3}" destId="{3B6089D9-BFCA-416B-A4DB-13D4A23BB207}" srcOrd="2" destOrd="0" presId="urn:microsoft.com/office/officeart/2005/8/layout/gear1"/>
    <dgm:cxn modelId="{7F278527-AE0E-4FED-A6B6-8E19AA0E5B92}" type="presParOf" srcId="{78C79619-1214-4059-A4CB-2E6548E82EB3}" destId="{B94EC8E4-CFA0-4333-983C-9927502CAB11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7AA8C-EF4F-44F5-8ECC-2D91F7929903}">
      <dsp:nvSpPr>
        <dsp:cNvPr id="0" name=""/>
        <dsp:cNvSpPr/>
      </dsp:nvSpPr>
      <dsp:spPr>
        <a:xfrm>
          <a:off x="1329116" y="897879"/>
          <a:ext cx="2236822" cy="22368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Jamaica</a:t>
          </a:r>
        </a:p>
      </dsp:txBody>
      <dsp:txXfrm>
        <a:off x="1656691" y="1225454"/>
        <a:ext cx="1581672" cy="1581672"/>
      </dsp:txXfrm>
    </dsp:sp>
    <dsp:sp modelId="{754CC5D0-519C-4D37-BCC5-B69C8EEB894D}">
      <dsp:nvSpPr>
        <dsp:cNvPr id="0" name=""/>
        <dsp:cNvSpPr/>
      </dsp:nvSpPr>
      <dsp:spPr>
        <a:xfrm>
          <a:off x="1888322" y="399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Mountainous island</a:t>
          </a:r>
        </a:p>
      </dsp:txBody>
      <dsp:txXfrm>
        <a:off x="2052109" y="164186"/>
        <a:ext cx="790837" cy="790837"/>
      </dsp:txXfrm>
    </dsp:sp>
    <dsp:sp modelId="{7F21A73E-AAC7-441B-8C39-4100065FB189}">
      <dsp:nvSpPr>
        <dsp:cNvPr id="0" name=""/>
        <dsp:cNvSpPr/>
      </dsp:nvSpPr>
      <dsp:spPr>
        <a:xfrm>
          <a:off x="3345008" y="1457085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Local and International Airports</a:t>
          </a:r>
        </a:p>
      </dsp:txBody>
      <dsp:txXfrm>
        <a:off x="3508795" y="1620872"/>
        <a:ext cx="790837" cy="790837"/>
      </dsp:txXfrm>
    </dsp:sp>
    <dsp:sp modelId="{8CD7708D-727C-4055-BB8B-535216F125EA}">
      <dsp:nvSpPr>
        <dsp:cNvPr id="0" name=""/>
        <dsp:cNvSpPr/>
      </dsp:nvSpPr>
      <dsp:spPr>
        <a:xfrm>
          <a:off x="1888322" y="2913771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Expanding logistics industry</a:t>
          </a:r>
        </a:p>
      </dsp:txBody>
      <dsp:txXfrm>
        <a:off x="2052109" y="3077558"/>
        <a:ext cx="790837" cy="790837"/>
      </dsp:txXfrm>
    </dsp:sp>
    <dsp:sp modelId="{418ACFD2-2B60-458D-AFC8-B53A286B5ECA}">
      <dsp:nvSpPr>
        <dsp:cNvPr id="0" name=""/>
        <dsp:cNvSpPr/>
      </dsp:nvSpPr>
      <dsp:spPr>
        <a:xfrm>
          <a:off x="431636" y="1457085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</a:t>
          </a:r>
          <a:r>
            <a:rPr lang="en-US" sz="1000" kern="1200" baseline="30000" dirty="0"/>
            <a:t>nd</a:t>
          </a:r>
          <a:r>
            <a:rPr lang="en-US" sz="1000" kern="1200" dirty="0"/>
            <a:t> largest US agriculture exporter in the Caribbean</a:t>
          </a:r>
        </a:p>
      </dsp:txBody>
      <dsp:txXfrm>
        <a:off x="595423" y="1620872"/>
        <a:ext cx="790837" cy="7908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7AA8C-EF4F-44F5-8ECC-2D91F7929903}">
      <dsp:nvSpPr>
        <dsp:cNvPr id="0" name=""/>
        <dsp:cNvSpPr/>
      </dsp:nvSpPr>
      <dsp:spPr>
        <a:xfrm>
          <a:off x="863058" y="575193"/>
          <a:ext cx="2748677" cy="274867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The Greater Antilles</a:t>
          </a:r>
        </a:p>
      </dsp:txBody>
      <dsp:txXfrm>
        <a:off x="1265592" y="977727"/>
        <a:ext cx="1943609" cy="1943609"/>
      </dsp:txXfrm>
    </dsp:sp>
    <dsp:sp modelId="{754CC5D0-519C-4D37-BCC5-B69C8EEB894D}">
      <dsp:nvSpPr>
        <dsp:cNvPr id="0" name=""/>
        <dsp:cNvSpPr/>
      </dsp:nvSpPr>
      <dsp:spPr>
        <a:xfrm>
          <a:off x="401241" y="0"/>
          <a:ext cx="1374338" cy="1374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Centralized location</a:t>
          </a:r>
        </a:p>
      </dsp:txBody>
      <dsp:txXfrm>
        <a:off x="602508" y="201267"/>
        <a:ext cx="971804" cy="971804"/>
      </dsp:txXfrm>
    </dsp:sp>
    <dsp:sp modelId="{3B485409-625A-460E-A450-D80589F57C59}">
      <dsp:nvSpPr>
        <dsp:cNvPr id="0" name=""/>
        <dsp:cNvSpPr/>
      </dsp:nvSpPr>
      <dsp:spPr>
        <a:xfrm>
          <a:off x="1542434" y="2994891"/>
          <a:ext cx="1374338" cy="1374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Fostering economic Growth</a:t>
          </a:r>
        </a:p>
      </dsp:txBody>
      <dsp:txXfrm>
        <a:off x="1743701" y="3196158"/>
        <a:ext cx="971804" cy="971804"/>
      </dsp:txXfrm>
    </dsp:sp>
    <dsp:sp modelId="{BE3E07AB-08CE-4176-945D-A9B867D95719}">
      <dsp:nvSpPr>
        <dsp:cNvPr id="0" name=""/>
        <dsp:cNvSpPr/>
      </dsp:nvSpPr>
      <dsp:spPr>
        <a:xfrm>
          <a:off x="2670945" y="0"/>
          <a:ext cx="1374338" cy="1374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Gateway to Atlantic and Pacific</a:t>
          </a:r>
        </a:p>
      </dsp:txBody>
      <dsp:txXfrm>
        <a:off x="2872212" y="201267"/>
        <a:ext cx="971804" cy="971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7AA8C-EF4F-44F5-8ECC-2D91F7929903}">
      <dsp:nvSpPr>
        <dsp:cNvPr id="0" name=""/>
        <dsp:cNvSpPr/>
      </dsp:nvSpPr>
      <dsp:spPr>
        <a:xfrm>
          <a:off x="1329116" y="897879"/>
          <a:ext cx="2236822" cy="22368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The Cayman Islands</a:t>
          </a:r>
        </a:p>
      </dsp:txBody>
      <dsp:txXfrm>
        <a:off x="1656691" y="1225454"/>
        <a:ext cx="1581672" cy="1581672"/>
      </dsp:txXfrm>
    </dsp:sp>
    <dsp:sp modelId="{4CC51BED-C7AC-4506-8049-0DF608B28CBF}">
      <dsp:nvSpPr>
        <dsp:cNvPr id="0" name=""/>
        <dsp:cNvSpPr/>
      </dsp:nvSpPr>
      <dsp:spPr>
        <a:xfrm>
          <a:off x="1888322" y="399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3 islands</a:t>
          </a:r>
        </a:p>
      </dsp:txBody>
      <dsp:txXfrm>
        <a:off x="2052109" y="164186"/>
        <a:ext cx="790837" cy="790837"/>
      </dsp:txXfrm>
    </dsp:sp>
    <dsp:sp modelId="{DC904713-2615-4E5C-A20B-56912CB5EC1F}">
      <dsp:nvSpPr>
        <dsp:cNvPr id="0" name=""/>
        <dsp:cNvSpPr/>
      </dsp:nvSpPr>
      <dsp:spPr>
        <a:xfrm>
          <a:off x="3345008" y="1457085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Financial services hub due to centralized location</a:t>
          </a:r>
        </a:p>
      </dsp:txBody>
      <dsp:txXfrm>
        <a:off x="3508795" y="1620872"/>
        <a:ext cx="790837" cy="790837"/>
      </dsp:txXfrm>
    </dsp:sp>
    <dsp:sp modelId="{20DBA9DB-8E3F-44F6-B06A-7DF8EE6256B4}">
      <dsp:nvSpPr>
        <dsp:cNvPr id="0" name=""/>
        <dsp:cNvSpPr/>
      </dsp:nvSpPr>
      <dsp:spPr>
        <a:xfrm>
          <a:off x="1888322" y="2913771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 international airports</a:t>
          </a:r>
        </a:p>
      </dsp:txBody>
      <dsp:txXfrm>
        <a:off x="2052109" y="3077558"/>
        <a:ext cx="790837" cy="790837"/>
      </dsp:txXfrm>
    </dsp:sp>
    <dsp:sp modelId="{D3F6966E-A77F-4E84-B3FB-6A52D5012DA0}">
      <dsp:nvSpPr>
        <dsp:cNvPr id="0" name=""/>
        <dsp:cNvSpPr/>
      </dsp:nvSpPr>
      <dsp:spPr>
        <a:xfrm>
          <a:off x="431636" y="1457085"/>
          <a:ext cx="1118411" cy="11184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Experience some earthquakes</a:t>
          </a:r>
        </a:p>
      </dsp:txBody>
      <dsp:txXfrm>
        <a:off x="595423" y="1620872"/>
        <a:ext cx="790837" cy="7908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29875-A323-4B0B-840E-E72D71CC259E}">
      <dsp:nvSpPr>
        <dsp:cNvPr id="0" name=""/>
        <dsp:cNvSpPr/>
      </dsp:nvSpPr>
      <dsp:spPr>
        <a:xfrm>
          <a:off x="112367" y="3102685"/>
          <a:ext cx="2550325" cy="16520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Caribbean Island Heritage Month Promotion</a:t>
          </a:r>
        </a:p>
      </dsp:txBody>
      <dsp:txXfrm>
        <a:off x="148657" y="3551983"/>
        <a:ext cx="1712647" cy="1166444"/>
      </dsp:txXfrm>
    </dsp:sp>
    <dsp:sp modelId="{031CC8BE-225E-4925-ADFC-96DBF53A43ED}">
      <dsp:nvSpPr>
        <dsp:cNvPr id="0" name=""/>
        <dsp:cNvSpPr/>
      </dsp:nvSpPr>
      <dsp:spPr>
        <a:xfrm>
          <a:off x="4126780" y="3096523"/>
          <a:ext cx="2550325" cy="16520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Caribbean Flyers Loyalty Program</a:t>
          </a:r>
        </a:p>
      </dsp:txBody>
      <dsp:txXfrm>
        <a:off x="4928168" y="3545821"/>
        <a:ext cx="1712647" cy="1166444"/>
      </dsp:txXfrm>
    </dsp:sp>
    <dsp:sp modelId="{C412B9FB-EA4C-4231-A62C-9BAC3E413EAA}">
      <dsp:nvSpPr>
        <dsp:cNvPr id="0" name=""/>
        <dsp:cNvSpPr/>
      </dsp:nvSpPr>
      <dsp:spPr>
        <a:xfrm>
          <a:off x="117034" y="682160"/>
          <a:ext cx="2550325" cy="16520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Jamaica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Montego Bay – Key Gateway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Kingston – Hub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The Cayman Islands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Grand Cayman</a:t>
          </a:r>
        </a:p>
      </dsp:txBody>
      <dsp:txXfrm>
        <a:off x="153324" y="718450"/>
        <a:ext cx="1712647" cy="1166444"/>
      </dsp:txXfrm>
    </dsp:sp>
    <dsp:sp modelId="{F169C4AC-24AA-4F96-B105-3C53FDDE6DAF}">
      <dsp:nvSpPr>
        <dsp:cNvPr id="0" name=""/>
        <dsp:cNvSpPr/>
      </dsp:nvSpPr>
      <dsp:spPr>
        <a:xfrm>
          <a:off x="1068658" y="401587"/>
          <a:ext cx="2235406" cy="223540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</a:p>
      </dsp:txBody>
      <dsp:txXfrm>
        <a:off x="1723393" y="1056322"/>
        <a:ext cx="1580671" cy="1580671"/>
      </dsp:txXfrm>
    </dsp:sp>
    <dsp:sp modelId="{72792C55-B240-41AF-9733-292F225243C0}">
      <dsp:nvSpPr>
        <dsp:cNvPr id="0" name=""/>
        <dsp:cNvSpPr/>
      </dsp:nvSpPr>
      <dsp:spPr>
        <a:xfrm rot="5400000">
          <a:off x="3407317" y="401587"/>
          <a:ext cx="2235406" cy="223540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 rot="-5400000">
        <a:off x="3407317" y="1056322"/>
        <a:ext cx="1580671" cy="1580671"/>
      </dsp:txXfrm>
    </dsp:sp>
    <dsp:sp modelId="{55830B38-20C3-4F03-8F7C-53F6CD9A4A85}">
      <dsp:nvSpPr>
        <dsp:cNvPr id="0" name=""/>
        <dsp:cNvSpPr/>
      </dsp:nvSpPr>
      <dsp:spPr>
        <a:xfrm rot="10800000">
          <a:off x="3407317" y="2740246"/>
          <a:ext cx="2235406" cy="223540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 rot="10800000">
        <a:off x="3407317" y="2740246"/>
        <a:ext cx="1580671" cy="1580671"/>
      </dsp:txXfrm>
    </dsp:sp>
    <dsp:sp modelId="{D1D6CD49-0066-47BE-B57D-2CD1B8CB73ED}">
      <dsp:nvSpPr>
        <dsp:cNvPr id="0" name=""/>
        <dsp:cNvSpPr/>
      </dsp:nvSpPr>
      <dsp:spPr>
        <a:xfrm rot="16200000">
          <a:off x="1068658" y="2740246"/>
          <a:ext cx="2235406" cy="223540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 rot="5400000">
        <a:off x="1723393" y="2740246"/>
        <a:ext cx="1580671" cy="1580671"/>
      </dsp:txXfrm>
    </dsp:sp>
    <dsp:sp modelId="{71C728ED-D264-4ADE-8CC6-00FF0F98A843}">
      <dsp:nvSpPr>
        <dsp:cNvPr id="0" name=""/>
        <dsp:cNvSpPr/>
      </dsp:nvSpPr>
      <dsp:spPr>
        <a:xfrm>
          <a:off x="2969786" y="1951953"/>
          <a:ext cx="771808" cy="67113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5D00F-76DA-4887-AB38-0056ABF1AE1D}">
      <dsp:nvSpPr>
        <dsp:cNvPr id="0" name=""/>
        <dsp:cNvSpPr/>
      </dsp:nvSpPr>
      <dsp:spPr>
        <a:xfrm rot="10800000">
          <a:off x="2969786" y="2605820"/>
          <a:ext cx="771808" cy="67113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DB2D5-4DE7-429E-9E8D-80ADBA4A33D3}">
      <dsp:nvSpPr>
        <dsp:cNvPr id="0" name=""/>
        <dsp:cNvSpPr/>
      </dsp:nvSpPr>
      <dsp:spPr>
        <a:xfrm>
          <a:off x="0" y="463"/>
          <a:ext cx="1047785" cy="10477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Brand Loyalty</a:t>
          </a:r>
        </a:p>
      </dsp:txBody>
      <dsp:txXfrm>
        <a:off x="153445" y="153908"/>
        <a:ext cx="740895" cy="7408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B584C-50E1-48FF-83D1-4C8158BB7668}">
      <dsp:nvSpPr>
        <dsp:cNvPr id="0" name=""/>
        <dsp:cNvSpPr/>
      </dsp:nvSpPr>
      <dsp:spPr>
        <a:xfrm>
          <a:off x="3087" y="0"/>
          <a:ext cx="4139983" cy="6294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New Key gateway in Montego Bay Jamaica</a:t>
          </a:r>
        </a:p>
      </dsp:txBody>
      <dsp:txXfrm>
        <a:off x="21522" y="18435"/>
        <a:ext cx="4103113" cy="592552"/>
      </dsp:txXfrm>
    </dsp:sp>
    <dsp:sp modelId="{802A2D09-FDBA-4F13-81AB-AE7987F5F533}">
      <dsp:nvSpPr>
        <dsp:cNvPr id="0" name=""/>
        <dsp:cNvSpPr/>
      </dsp:nvSpPr>
      <dsp:spPr>
        <a:xfrm>
          <a:off x="4838588" y="0"/>
          <a:ext cx="4139983" cy="62942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New hub in Kingston Jamaica</a:t>
          </a:r>
        </a:p>
      </dsp:txBody>
      <dsp:txXfrm>
        <a:off x="4857023" y="18435"/>
        <a:ext cx="4103113" cy="5925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49476-6D05-4BFB-AC36-1DB2F31F7137}">
      <dsp:nvSpPr>
        <dsp:cNvPr id="0" name=""/>
        <dsp:cNvSpPr/>
      </dsp:nvSpPr>
      <dsp:spPr>
        <a:xfrm>
          <a:off x="0" y="90182"/>
          <a:ext cx="8981659" cy="6356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New route that is inverted daily (MBJ-FLL-Kin-MBJ-FLL)/(FLL-MBJ-KIN-FLL-MBJ)</a:t>
          </a:r>
        </a:p>
      </dsp:txBody>
      <dsp:txXfrm>
        <a:off x="31028" y="121210"/>
        <a:ext cx="8919603" cy="573546"/>
      </dsp:txXfrm>
    </dsp:sp>
    <dsp:sp modelId="{E483B1D1-5A31-493E-B4E4-B2DFAAB0C262}">
      <dsp:nvSpPr>
        <dsp:cNvPr id="0" name=""/>
        <dsp:cNvSpPr/>
      </dsp:nvSpPr>
      <dsp:spPr>
        <a:xfrm>
          <a:off x="0" y="771865"/>
          <a:ext cx="8981659" cy="6356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2020’s Florida Jamaican population was 245,427, an increase of 7.3% over 5 years (Name Census, 2023)</a:t>
          </a:r>
        </a:p>
      </dsp:txBody>
      <dsp:txXfrm>
        <a:off x="31028" y="802893"/>
        <a:ext cx="8919603" cy="573546"/>
      </dsp:txXfrm>
    </dsp:sp>
    <dsp:sp modelId="{5EEFED50-F7EC-4D08-A23B-1038A6BF1F09}">
      <dsp:nvSpPr>
        <dsp:cNvPr id="0" name=""/>
        <dsp:cNvSpPr/>
      </dsp:nvSpPr>
      <dsp:spPr>
        <a:xfrm>
          <a:off x="0" y="1453548"/>
          <a:ext cx="8981659" cy="6356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Broward and Dade Counties are top epicenters of Caribbean islanders in the US (</a:t>
          </a:r>
          <a:r>
            <a:rPr lang="en-US" sz="1600" kern="1200" dirty="0" err="1"/>
            <a:t>Lorenzi</a:t>
          </a:r>
          <a:r>
            <a:rPr lang="en-US" sz="1600" kern="1200" dirty="0"/>
            <a:t> and </a:t>
          </a:r>
          <a:r>
            <a:rPr lang="en-US" sz="1600" kern="1200" dirty="0" err="1"/>
            <a:t>Batalova</a:t>
          </a:r>
          <a:r>
            <a:rPr lang="en-US" sz="1600" kern="1200" dirty="0"/>
            <a:t>, 2022)</a:t>
          </a:r>
        </a:p>
      </dsp:txBody>
      <dsp:txXfrm>
        <a:off x="31028" y="1484576"/>
        <a:ext cx="8919603" cy="573546"/>
      </dsp:txXfrm>
    </dsp:sp>
    <dsp:sp modelId="{4494B4C4-08FD-4B7B-A4D5-F6F0AC0E371A}">
      <dsp:nvSpPr>
        <dsp:cNvPr id="0" name=""/>
        <dsp:cNvSpPr/>
      </dsp:nvSpPr>
      <dsp:spPr>
        <a:xfrm>
          <a:off x="0" y="2135230"/>
          <a:ext cx="8981659" cy="6356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Each Jamaican international airports is mentioned as a top 20 international market for FLL</a:t>
          </a:r>
        </a:p>
      </dsp:txBody>
      <dsp:txXfrm>
        <a:off x="31028" y="2166258"/>
        <a:ext cx="8919603" cy="573546"/>
      </dsp:txXfrm>
    </dsp:sp>
    <dsp:sp modelId="{B21702FF-3EC6-47DF-9A91-E4E257349A45}">
      <dsp:nvSpPr>
        <dsp:cNvPr id="0" name=""/>
        <dsp:cNvSpPr/>
      </dsp:nvSpPr>
      <dsp:spPr>
        <a:xfrm>
          <a:off x="0" y="2816913"/>
          <a:ext cx="8981659" cy="6356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High Daily Round Trip Passengers volume between Fort Lauderdale and Montego Bay (233) or Kingston (291)</a:t>
          </a:r>
        </a:p>
      </dsp:txBody>
      <dsp:txXfrm>
        <a:off x="31028" y="2847941"/>
        <a:ext cx="8919603" cy="573546"/>
      </dsp:txXfrm>
    </dsp:sp>
    <dsp:sp modelId="{96D49369-4860-4BB4-9AD4-294A5412F523}">
      <dsp:nvSpPr>
        <dsp:cNvPr id="0" name=""/>
        <dsp:cNvSpPr/>
      </dsp:nvSpPr>
      <dsp:spPr>
        <a:xfrm>
          <a:off x="0" y="3498595"/>
          <a:ext cx="8981659" cy="6356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78% is total average load factor for airlines arriving in Jamaican airports (JSCA,2023) </a:t>
          </a:r>
        </a:p>
      </dsp:txBody>
      <dsp:txXfrm>
        <a:off x="31028" y="3529623"/>
        <a:ext cx="8919603" cy="5735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35CEB-0E48-4343-A059-321EE7ADC5A1}">
      <dsp:nvSpPr>
        <dsp:cNvPr id="0" name=""/>
        <dsp:cNvSpPr/>
      </dsp:nvSpPr>
      <dsp:spPr>
        <a:xfrm>
          <a:off x="1978694" y="1681717"/>
          <a:ext cx="2055432" cy="205543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Established traffic</a:t>
          </a:r>
        </a:p>
      </dsp:txBody>
      <dsp:txXfrm>
        <a:off x="2391927" y="2163192"/>
        <a:ext cx="1228966" cy="1056535"/>
      </dsp:txXfrm>
    </dsp:sp>
    <dsp:sp modelId="{6F638881-6A28-4932-88A9-ACF9913E9C96}">
      <dsp:nvSpPr>
        <dsp:cNvPr id="0" name=""/>
        <dsp:cNvSpPr/>
      </dsp:nvSpPr>
      <dsp:spPr>
        <a:xfrm>
          <a:off x="782806" y="1195888"/>
          <a:ext cx="1494860" cy="149486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Opportunity</a:t>
          </a:r>
        </a:p>
      </dsp:txBody>
      <dsp:txXfrm>
        <a:off x="1159142" y="1574498"/>
        <a:ext cx="742188" cy="737640"/>
      </dsp:txXfrm>
    </dsp:sp>
    <dsp:sp modelId="{2B4E721F-C17F-492D-8B5A-586B7D87725B}">
      <dsp:nvSpPr>
        <dsp:cNvPr id="0" name=""/>
        <dsp:cNvSpPr/>
      </dsp:nvSpPr>
      <dsp:spPr>
        <a:xfrm rot="20700000">
          <a:off x="1620080" y="164587"/>
          <a:ext cx="1464657" cy="146465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Recovery</a:t>
          </a:r>
        </a:p>
      </dsp:txBody>
      <dsp:txXfrm rot="-20700000">
        <a:off x="1941322" y="485829"/>
        <a:ext cx="822173" cy="822173"/>
      </dsp:txXfrm>
    </dsp:sp>
    <dsp:sp modelId="{B94EC8E4-CFA0-4333-983C-9927502CAB11}">
      <dsp:nvSpPr>
        <dsp:cNvPr id="0" name=""/>
        <dsp:cNvSpPr/>
      </dsp:nvSpPr>
      <dsp:spPr>
        <a:xfrm>
          <a:off x="1815693" y="1374362"/>
          <a:ext cx="2630953" cy="2630953"/>
        </a:xfrm>
        <a:prstGeom prst="circularArrow">
          <a:avLst>
            <a:gd name="adj1" fmla="val 4688"/>
            <a:gd name="adj2" fmla="val 299029"/>
            <a:gd name="adj3" fmla="val 2504318"/>
            <a:gd name="adj4" fmla="val 1588703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9AAD7-5509-438D-A86A-99DB4D01BBDE}">
      <dsp:nvSpPr>
        <dsp:cNvPr id="0" name=""/>
        <dsp:cNvSpPr/>
      </dsp:nvSpPr>
      <dsp:spPr>
        <a:xfrm>
          <a:off x="518069" y="867093"/>
          <a:ext cx="1911552" cy="191155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237EB-DFE2-4A7D-A2EA-BF1499C82922}">
      <dsp:nvSpPr>
        <dsp:cNvPr id="0" name=""/>
        <dsp:cNvSpPr/>
      </dsp:nvSpPr>
      <dsp:spPr>
        <a:xfrm>
          <a:off x="1281289" y="-154266"/>
          <a:ext cx="2061038" cy="206103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35CEB-0E48-4343-A059-321EE7ADC5A1}">
      <dsp:nvSpPr>
        <dsp:cNvPr id="0" name=""/>
        <dsp:cNvSpPr/>
      </dsp:nvSpPr>
      <dsp:spPr>
        <a:xfrm>
          <a:off x="1231264" y="934287"/>
          <a:ext cx="2055432" cy="205543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MBJ-GCM-FLL-KIN-MBJ</a:t>
          </a:r>
          <a:endParaRPr lang="en-US" sz="2100" kern="1200" dirty="0"/>
        </a:p>
      </dsp:txBody>
      <dsp:txXfrm>
        <a:off x="1644497" y="1415762"/>
        <a:ext cx="1228966" cy="1056535"/>
      </dsp:txXfrm>
    </dsp:sp>
    <dsp:sp modelId="{B94EC8E4-CFA0-4333-983C-9927502CAB11}">
      <dsp:nvSpPr>
        <dsp:cNvPr id="0" name=""/>
        <dsp:cNvSpPr/>
      </dsp:nvSpPr>
      <dsp:spPr>
        <a:xfrm rot="4371639" flipH="1">
          <a:off x="1073000" y="469343"/>
          <a:ext cx="2528181" cy="2528181"/>
        </a:xfrm>
        <a:prstGeom prst="circularArrow">
          <a:avLst>
            <a:gd name="adj1" fmla="val 4878"/>
            <a:gd name="adj2" fmla="val 312630"/>
            <a:gd name="adj3" fmla="val 3106485"/>
            <a:gd name="adj4" fmla="val 15271270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8B297-5A9E-0D46-1C61-0C53395A9D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94A25-A105-4400-A8AF-6A4A833FA7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B5850-4234-450A-9442-E7C560039A10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00028-6C63-BBEF-E3BC-EA8F010D2B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B74AC-2C1D-357F-7EF8-F60266591C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D6F14-762F-4937-9E0E-A1667D556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61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A95F1-8D65-44DB-8875-07293EBE9B60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8EF92-7A29-4D6C-A7E2-11221693A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3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Silver needs to look at Jamaica's GDP to project the country's national income and output.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Jamaica's GDP was worth 14.66 billion USD in 2021, with the majority coming from transportation and services, and 60% from tourism.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Jamaica has maintained a steady annual GDP growth rate for six periods in a row, expanding by 5.6% in the end of 2022.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Jamaica's GDP per capita was equal to 39% of the world's average at 4972.89 USD in 2021, which is increasing in 2022 and 2023.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 population size in Jamaica has been decreasing by less than 1% each year since 2021, and average income per person is increasing substantially.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 declining population percentages are not necessarily a bad thing as it leads to more individual income.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GDP of the Cayman Islands was 5.9 billion USD in 2021 with a growth rate of 1.8%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 GDP growth rate is faster than the population growth rate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GDP per capita is lower than 2019 but has caught up to pre-peak levels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 Cayman Islands have high industry numbers in tourism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These are good growth indicators for the economy and provide insight into consumer buying power and education levels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EF92-7A29-4D6C-A7E2-11221693A3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8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Tourism employs 10% of Jamaica's population and contributes 60% to the country's GDP.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Jamaica could earn 2.9 billion USD in tourism alone, accommodating 2.5 million people.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Transportation and services make up 15% of the country's GDP, providing substantial income.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Employment rate was 94% in the last recorded quarter of 2022, and 64.7% of people participate in the labor force.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Jamaica's government has a CARE program to provide financial aid and incentives for companies to maintain the employment of their lower-income employees.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Cayman Islands' labor force has a large number of immigrants and locals.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More than half of the labor force is non-Caymanian workers.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There is a significant population of young people in the labor force with a youth unemployment rate of 13.8%.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The Islands reached an all-time low of unemployment levels in 2018 of 2.8%, but it has been on the rise due to pandemic and war.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Occupational percentages show a large percentage of professionals, tech associates, managers, and trade workers.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EF92-7A29-4D6C-A7E2-11221693A3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31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/>
              <a:t>Exports/Imports</a:t>
            </a:r>
            <a:endParaRPr lang="en-US"/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50% of all trading happens with the US, with major partners like Brazil, China, Turkey, and Japan.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Jamaica imports mainly refined petroleum ($366M) and crude petroleum ($273M), which are major components in the production of jet fuel.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Having this commodity easily available to Silver will be very beneficial when making a hub in Jamaica for refueling aircraft.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/>
              <a:t>FDI</a:t>
            </a:r>
            <a:endParaRPr lang="en-US"/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Jamaica is the "highest FDI destination in the English-Speaking Caribbean."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Most FDI comes from tourist and airport development, and Jamaica managed to remain the highest FDI destination despite the pandemic in 2020.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/>
              <a:t>Incentives to Invest</a:t>
            </a:r>
            <a:endParaRPr lang="en-US"/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More than 80 US firms, hundreds of US products and a million US tourists can be seen in Jamaica in 2023.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US investment is only increasing in Jamaica due to their enacted investment treaty and double taxation agreement.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/>
              <a:t>Fiscal Policy</a:t>
            </a:r>
            <a:endParaRPr lang="en-US"/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The Cayman Islands have dominant offshore banking capabilities in the Caribbean</a:t>
            </a:r>
            <a:endParaRPr lang="en-US">
              <a:ea typeface="Calibri"/>
              <a:cs typeface="Calibri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Recent fiscal policies have been put in place to combat money laundering and tax evasion</a:t>
            </a:r>
            <a:endParaRPr lang="en-US">
              <a:ea typeface="Calibri"/>
              <a:cs typeface="Calibri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The islands have simplicity in hedge fund financial assistance for offshoring and one of the biggest captive insurance hubs in the world</a:t>
            </a:r>
            <a:endParaRPr lang="en-US">
              <a:ea typeface="Calibri"/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/>
              <a:t>Government Policy</a:t>
            </a:r>
            <a:endParaRPr lang="en-US"/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Department of commerce and investment has regulations and laws in place to protect the local business environment</a:t>
            </a:r>
            <a:endParaRPr lang="en-US">
              <a:ea typeface="Calibri"/>
              <a:cs typeface="Calibri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Silver's ability to get licensing might be affected due to the Trade and Business Licensing Act, but offering to transport more people to the country could help grow the GCM airport</a:t>
            </a:r>
            <a:endParaRPr lang="en-US">
              <a:ea typeface="Calibri"/>
              <a:cs typeface="Calibri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The Cayman government created a new division in 2012 that acts as a guide for foreign investors to operate efficiently in the economic/ social environment</a:t>
            </a:r>
            <a:endParaRPr lang="en-US">
              <a:ea typeface="Calibri"/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Benefits of investing in the Cayman Islands include a diverse global product market, benefits to cultural/environmental health, and a trusted support group for foreign investors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EF92-7A29-4D6C-A7E2-11221693A3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64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US"/>
              <a:t>The Cayman Islands have experienced strong growth in recent years due to infrastructure projects.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The Health City Cayman Islands, a new medical campus, was created in 2021 with a $100 million budget, featuring robotic medical science, education, and research.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The Dart Group has been prevalent in infrastructure projects since 2005, including expansions of the Cayman International School, resident living, townhouses, hotels, and tourist developments.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The Owen Roberts International airport also saw a $120 million expansion, nearly tripling its size, in order to attract new airlines and broaden its consumer demographic.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The Cayman Islands plans to create a new underwater connection to the US via fiber optics to improve communication and become a "smart Island".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The CI's established digital tech base and innovative technology teams offer opportunities for capitalizing on rapid expansion.</a:t>
            </a:r>
          </a:p>
          <a:p>
            <a:endParaRPr lang="en-US"/>
          </a:p>
          <a:p>
            <a:pPr marL="171450" indent="-171450">
              <a:buFont typeface="Arial,Sans-Serif"/>
              <a:buChar char="•"/>
            </a:pPr>
            <a:r>
              <a:rPr lang="en-US"/>
              <a:t>Jamaica's infrastructure and technology have been constantly growing in recent years.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The government has made multiple investments in raising the country's infrastructure, including roads, airports, technology, and seaports.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Recent developments in the telecommunications infrastructure include expansion of high-speed internet and power with Elon Musk's investment in Starlink SpaceX as a provider.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Jamaica has an innovative community, with young businesspeople creating efficient solutions to the country's problems.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The government has created initiatives that promote digital literacy and training in tech specialization, including free Wi-Fi in public spaces and a program to teach coding in schools.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Oxford University has significantly helped with Jamaican infrastructure in climate technology and research.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Multinational companies have established bases in Jamaica, aiding in boosting the country's technology capabilities and creating job opportunities for Jamaicans.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The future growth of Jamaica's infrastructure and technology indicates an opportunity for Silver to take advantage of the new labor force that may create new coding implementations/software for their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EF92-7A29-4D6C-A7E2-11221693A3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55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8EF92-7A29-4D6C-A7E2-11221693A3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8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9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57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4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2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42499-24BD-1CBD-1E2D-F669A51FC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5770C8-0044-1D9D-A662-252A5EF48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CA827-9BE7-97FB-1281-71539AEA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559AC-AD22-270B-4410-2DE0AA43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98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0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2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5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0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0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65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40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28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34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96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9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4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6CE7D5-CF57-46EF-B807-FDD0502418D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6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90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diagramData" Target="../diagrams/data2.xml"/><Relationship Id="rId18" Type="http://schemas.openxmlformats.org/officeDocument/2006/relationships/diagramData" Target="../diagrams/data3.xml"/><Relationship Id="rId3" Type="http://schemas.microsoft.com/office/2007/relationships/media" Target="../media/media10.m4a"/><Relationship Id="rId21" Type="http://schemas.openxmlformats.org/officeDocument/2006/relationships/diagramColors" Target="../diagrams/colors3.xml"/><Relationship Id="rId7" Type="http://schemas.openxmlformats.org/officeDocument/2006/relationships/slideLayout" Target="../slideLayouts/slideLayout6.xml"/><Relationship Id="rId12" Type="http://schemas.microsoft.com/office/2007/relationships/diagramDrawing" Target="../diagrams/drawing1.xml"/><Relationship Id="rId17" Type="http://schemas.microsoft.com/office/2007/relationships/diagramDrawing" Target="../diagrams/drawing2.xml"/><Relationship Id="rId2" Type="http://schemas.microsoft.com/office/2007/relationships/media" Target="../media/media9.m4a"/><Relationship Id="rId16" Type="http://schemas.openxmlformats.org/officeDocument/2006/relationships/diagramColors" Target="../diagrams/colors2.xml"/><Relationship Id="rId20" Type="http://schemas.openxmlformats.org/officeDocument/2006/relationships/diagramQuickStyle" Target="../diagrams/quickStyle3.xml"/><Relationship Id="rId1" Type="http://schemas.openxmlformats.org/officeDocument/2006/relationships/audio" Target="NULL" TargetMode="External"/><Relationship Id="rId6" Type="http://schemas.openxmlformats.org/officeDocument/2006/relationships/audio" Target="../media/media11.m4a"/><Relationship Id="rId11" Type="http://schemas.openxmlformats.org/officeDocument/2006/relationships/diagramColors" Target="../diagrams/colors1.xml"/><Relationship Id="rId5" Type="http://schemas.microsoft.com/office/2007/relationships/media" Target="../media/media11.m4a"/><Relationship Id="rId15" Type="http://schemas.openxmlformats.org/officeDocument/2006/relationships/diagramQuickStyle" Target="../diagrams/quickStyle2.xml"/><Relationship Id="rId23" Type="http://schemas.openxmlformats.org/officeDocument/2006/relationships/image" Target="../media/image3.png"/><Relationship Id="rId10" Type="http://schemas.openxmlformats.org/officeDocument/2006/relationships/diagramQuickStyle" Target="../diagrams/quickStyle1.xml"/><Relationship Id="rId19" Type="http://schemas.openxmlformats.org/officeDocument/2006/relationships/diagramLayout" Target="../diagrams/layout3.xml"/><Relationship Id="rId4" Type="http://schemas.openxmlformats.org/officeDocument/2006/relationships/audio" Target="../media/media10.m4a"/><Relationship Id="rId9" Type="http://schemas.openxmlformats.org/officeDocument/2006/relationships/diagramLayout" Target="../diagrams/layout1.xml"/><Relationship Id="rId14" Type="http://schemas.openxmlformats.org/officeDocument/2006/relationships/diagramLayout" Target="../diagrams/layout2.xml"/><Relationship Id="rId22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.xml"/><Relationship Id="rId18" Type="http://schemas.openxmlformats.org/officeDocument/2006/relationships/image" Target="../media/image23.png"/><Relationship Id="rId26" Type="http://schemas.microsoft.com/office/2007/relationships/diagramDrawing" Target="../diagrams/drawing4.xml"/><Relationship Id="rId3" Type="http://schemas.microsoft.com/office/2007/relationships/media" Target="../media/media16.m4a"/><Relationship Id="rId21" Type="http://schemas.openxmlformats.org/officeDocument/2006/relationships/image" Target="../media/image26.png"/><Relationship Id="rId34" Type="http://schemas.openxmlformats.org/officeDocument/2006/relationships/image" Target="../media/image3.png"/><Relationship Id="rId7" Type="http://schemas.microsoft.com/office/2007/relationships/media" Target="../media/media18.m4a"/><Relationship Id="rId12" Type="http://schemas.openxmlformats.org/officeDocument/2006/relationships/audio" Target="../media/media20.m4a"/><Relationship Id="rId17" Type="http://schemas.microsoft.com/office/2007/relationships/hdphoto" Target="../media/hdphoto1.wdp"/><Relationship Id="rId25" Type="http://schemas.openxmlformats.org/officeDocument/2006/relationships/diagramColors" Target="../diagrams/colors4.xml"/><Relationship Id="rId33" Type="http://schemas.microsoft.com/office/2007/relationships/hdphoto" Target="../media/hdphoto2.wdp"/><Relationship Id="rId2" Type="http://schemas.openxmlformats.org/officeDocument/2006/relationships/audio" Target="../media/media15.m4a"/><Relationship Id="rId16" Type="http://schemas.openxmlformats.org/officeDocument/2006/relationships/image" Target="../media/image22.png"/><Relationship Id="rId20" Type="http://schemas.openxmlformats.org/officeDocument/2006/relationships/image" Target="../media/image25.png"/><Relationship Id="rId29" Type="http://schemas.openxmlformats.org/officeDocument/2006/relationships/diagramQuickStyle" Target="../diagrams/quickStyle5.xml"/><Relationship Id="rId1" Type="http://schemas.microsoft.com/office/2007/relationships/media" Target="../media/media15.m4a"/><Relationship Id="rId6" Type="http://schemas.microsoft.com/office/2007/relationships/media" Target="../media/media17.m4a"/><Relationship Id="rId11" Type="http://schemas.microsoft.com/office/2007/relationships/media" Target="../media/media20.m4a"/><Relationship Id="rId24" Type="http://schemas.openxmlformats.org/officeDocument/2006/relationships/diagramQuickStyle" Target="../diagrams/quickStyle4.xml"/><Relationship Id="rId32" Type="http://schemas.openxmlformats.org/officeDocument/2006/relationships/image" Target="../media/image27.png"/><Relationship Id="rId5" Type="http://schemas.openxmlformats.org/officeDocument/2006/relationships/audio" Target="NULL" TargetMode="External"/><Relationship Id="rId15" Type="http://schemas.openxmlformats.org/officeDocument/2006/relationships/image" Target="../media/image21.png"/><Relationship Id="rId23" Type="http://schemas.openxmlformats.org/officeDocument/2006/relationships/diagramLayout" Target="../diagrams/layout4.xml"/><Relationship Id="rId28" Type="http://schemas.openxmlformats.org/officeDocument/2006/relationships/diagramLayout" Target="../diagrams/layout5.xml"/><Relationship Id="rId10" Type="http://schemas.openxmlformats.org/officeDocument/2006/relationships/audio" Target="../media/media19.m4a"/><Relationship Id="rId19" Type="http://schemas.openxmlformats.org/officeDocument/2006/relationships/image" Target="../media/image24.png"/><Relationship Id="rId31" Type="http://schemas.microsoft.com/office/2007/relationships/diagramDrawing" Target="../diagrams/drawing5.xml"/><Relationship Id="rId4" Type="http://schemas.openxmlformats.org/officeDocument/2006/relationships/audio" Target="../media/media16.m4a"/><Relationship Id="rId9" Type="http://schemas.microsoft.com/office/2007/relationships/media" Target="../media/media19.m4a"/><Relationship Id="rId14" Type="http://schemas.openxmlformats.org/officeDocument/2006/relationships/notesSlide" Target="../notesSlides/notesSlide5.xml"/><Relationship Id="rId22" Type="http://schemas.openxmlformats.org/officeDocument/2006/relationships/diagramData" Target="../diagrams/data4.xml"/><Relationship Id="rId27" Type="http://schemas.openxmlformats.org/officeDocument/2006/relationships/diagramData" Target="../diagrams/data5.xml"/><Relationship Id="rId30" Type="http://schemas.openxmlformats.org/officeDocument/2006/relationships/diagramColors" Target="../diagrams/colors5.xml"/><Relationship Id="rId8" Type="http://schemas.openxmlformats.org/officeDocument/2006/relationships/audio" Target="../media/media18.m4a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microsoft.com/office/2007/relationships/diagramDrawing" Target="../diagrams/drawing6.xml"/><Relationship Id="rId18" Type="http://schemas.microsoft.com/office/2007/relationships/diagramDrawing" Target="../diagrams/drawing7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openxmlformats.org/officeDocument/2006/relationships/diagramColors" Target="../diagrams/colors6.xml"/><Relationship Id="rId17" Type="http://schemas.openxmlformats.org/officeDocument/2006/relationships/diagramColors" Target="../diagrams/colors7.xml"/><Relationship Id="rId2" Type="http://schemas.openxmlformats.org/officeDocument/2006/relationships/audio" Target="../media/media21.m4a"/><Relationship Id="rId16" Type="http://schemas.openxmlformats.org/officeDocument/2006/relationships/diagramQuickStyle" Target="../diagrams/quickStyle7.xml"/><Relationship Id="rId1" Type="http://schemas.microsoft.com/office/2007/relationships/media" Target="../media/media21.m4a"/><Relationship Id="rId6" Type="http://schemas.openxmlformats.org/officeDocument/2006/relationships/image" Target="../media/image29.gif"/><Relationship Id="rId11" Type="http://schemas.openxmlformats.org/officeDocument/2006/relationships/diagramQuickStyle" Target="../diagrams/quickStyle6.xml"/><Relationship Id="rId5" Type="http://schemas.openxmlformats.org/officeDocument/2006/relationships/image" Target="../media/image28.png"/><Relationship Id="rId15" Type="http://schemas.openxmlformats.org/officeDocument/2006/relationships/diagramLayout" Target="../diagrams/layout7.xml"/><Relationship Id="rId10" Type="http://schemas.openxmlformats.org/officeDocument/2006/relationships/diagramLayout" Target="../diagrams/layout6.xml"/><Relationship Id="rId4" Type="http://schemas.openxmlformats.org/officeDocument/2006/relationships/image" Target="../media/image3.png"/><Relationship Id="rId9" Type="http://schemas.openxmlformats.org/officeDocument/2006/relationships/diagramData" Target="../diagrams/data6.xml"/><Relationship Id="rId14" Type="http://schemas.openxmlformats.org/officeDocument/2006/relationships/diagramData" Target="../diagrams/data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18" Type="http://schemas.openxmlformats.org/officeDocument/2006/relationships/image" Target="../media/image33.png"/><Relationship Id="rId3" Type="http://schemas.microsoft.com/office/2007/relationships/media" Target="../media/media23.m4a"/><Relationship Id="rId21" Type="http://schemas.openxmlformats.org/officeDocument/2006/relationships/image" Target="../media/image31.svg"/><Relationship Id="rId7" Type="http://schemas.openxmlformats.org/officeDocument/2006/relationships/image" Target="../media/image32.png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" Type="http://schemas.openxmlformats.org/officeDocument/2006/relationships/audio" Target="../media/media22.m4a"/><Relationship Id="rId16" Type="http://schemas.openxmlformats.org/officeDocument/2006/relationships/diagramColors" Target="../diagrams/colors9.xml"/><Relationship Id="rId20" Type="http://schemas.openxmlformats.org/officeDocument/2006/relationships/image" Target="../media/image30.png"/><Relationship Id="rId1" Type="http://schemas.microsoft.com/office/2007/relationships/media" Target="../media/media22.m4a"/><Relationship Id="rId6" Type="http://schemas.openxmlformats.org/officeDocument/2006/relationships/image" Target="../media/image28.png"/><Relationship Id="rId11" Type="http://schemas.openxmlformats.org/officeDocument/2006/relationships/diagramColors" Target="../diagrams/colors8.xml"/><Relationship Id="rId5" Type="http://schemas.openxmlformats.org/officeDocument/2006/relationships/slideLayout" Target="../slideLayouts/slideLayout2.xml"/><Relationship Id="rId1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8.xml"/><Relationship Id="rId19" Type="http://schemas.microsoft.com/office/2007/relationships/hdphoto" Target="../media/hdphoto2.wdp"/><Relationship Id="rId4" Type="http://schemas.openxmlformats.org/officeDocument/2006/relationships/audio" Target="../media/media23.m4a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Relationship Id="rId2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sv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0.png"/><Relationship Id="rId11" Type="http://schemas.openxmlformats.org/officeDocument/2006/relationships/image" Target="../media/image28.png"/><Relationship Id="rId5" Type="http://schemas.openxmlformats.org/officeDocument/2006/relationships/image" Target="../media/image35.png"/><Relationship Id="rId10" Type="http://schemas.microsoft.com/office/2007/relationships/hdphoto" Target="../media/hdphoto3.wdp"/><Relationship Id="rId4" Type="http://schemas.openxmlformats.org/officeDocument/2006/relationships/image" Target="../media/image34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lane on tarmac">
            <a:extLst>
              <a:ext uri="{FF2B5EF4-FFF2-40B4-BE49-F238E27FC236}">
                <a16:creationId xmlns:a16="http://schemas.microsoft.com/office/drawing/2014/main" id="{E3F26304-AD85-718F-735C-1488243C8D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6406" r="5660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 Light"/>
              </a:rPr>
              <a:t>Silver Airways Market Feasibility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92888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45F8AF-DCC5-3871-FE8F-1ABB2BCD30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6415" y="2446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94"/>
    </mc:Choice>
    <mc:Fallback xmlns="">
      <p:transition spd="slow" advTm="99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ap&#10;&#10;Description automatically generated">
            <a:extLst>
              <a:ext uri="{FF2B5EF4-FFF2-40B4-BE49-F238E27FC236}">
                <a16:creationId xmlns:a16="http://schemas.microsoft.com/office/drawing/2014/main" id="{690BCC6F-6A42-EE5D-C589-79F59DD115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56" r="4684"/>
          <a:stretch/>
        </p:blipFill>
        <p:spPr>
          <a:xfrm>
            <a:off x="796066" y="-1"/>
            <a:ext cx="5858833" cy="6858000"/>
          </a:xfrm>
          <a:custGeom>
            <a:avLst/>
            <a:gdLst/>
            <a:ahLst/>
            <a:cxnLst/>
            <a:rect l="l" t="t" r="r" b="b"/>
            <a:pathLst>
              <a:path w="5858833" h="6858000">
                <a:moveTo>
                  <a:pt x="867942" y="0"/>
                </a:moveTo>
                <a:lnTo>
                  <a:pt x="1786638" y="0"/>
                </a:lnTo>
                <a:lnTo>
                  <a:pt x="5858833" y="0"/>
                </a:lnTo>
                <a:lnTo>
                  <a:pt x="5858833" y="6858000"/>
                </a:lnTo>
                <a:lnTo>
                  <a:pt x="1925619" y="6858000"/>
                </a:lnTo>
                <a:lnTo>
                  <a:pt x="1924311" y="6820097"/>
                </a:lnTo>
                <a:lnTo>
                  <a:pt x="1925076" y="6858000"/>
                </a:lnTo>
                <a:lnTo>
                  <a:pt x="1892647" y="6858000"/>
                </a:lnTo>
                <a:lnTo>
                  <a:pt x="0" y="5314276"/>
                </a:lnTo>
                <a:cubicBezTo>
                  <a:pt x="282142" y="3542851"/>
                  <a:pt x="585800" y="1771425"/>
                  <a:pt x="867942" y="0"/>
                </a:cubicBezTo>
                <a:close/>
              </a:path>
            </a:pathLst>
          </a:cu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9F17D28-DB90-3B85-BBE3-05983B899A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711" r="1752"/>
          <a:stretch/>
        </p:blipFill>
        <p:spPr>
          <a:xfrm>
            <a:off x="6654899" y="10"/>
            <a:ext cx="5537101" cy="6857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619FF9-D634-EA69-8D9D-6950162FA441}"/>
              </a:ext>
            </a:extLst>
          </p:cNvPr>
          <p:cNvSpPr/>
          <p:nvPr/>
        </p:nvSpPr>
        <p:spPr>
          <a:xfrm>
            <a:off x="3346640" y="81595"/>
            <a:ext cx="4090023" cy="1137604"/>
          </a:xfrm>
          <a:prstGeom prst="rect">
            <a:avLst/>
          </a:prstGeom>
          <a:solidFill>
            <a:srgbClr val="000000">
              <a:alpha val="92157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30AB1B1-63B6-E8EB-A54C-18736260094C}"/>
              </a:ext>
            </a:extLst>
          </p:cNvPr>
          <p:cNvSpPr txBox="1">
            <a:spLocks/>
          </p:cNvSpPr>
          <p:nvPr/>
        </p:nvSpPr>
        <p:spPr>
          <a:xfrm>
            <a:off x="3494809" y="140584"/>
            <a:ext cx="3805344" cy="10044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New Routes and Markets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43A62C-6B7F-010F-430B-F674CD5799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46734" y="1630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8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9"/>
    </mc:Choice>
    <mc:Fallback xmlns="">
      <p:transition spd="slow" advTm="6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A45FD-A72C-300C-C75E-5B4DFAC6C9F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808663" y="1438275"/>
            <a:ext cx="6383337" cy="4522788"/>
          </a:xfrm>
        </p:spPr>
        <p:txBody>
          <a:bodyPr anchor="ctr">
            <a:normAutofit/>
          </a:bodyPr>
          <a:lstStyle/>
          <a:p>
            <a:pPr marL="342900" indent="-342900"/>
            <a:r>
              <a:rPr lang="en-US">
                <a:cs typeface="Calibri"/>
              </a:rPr>
              <a:t>Entering new markets: Jamaica and Cayman Islands</a:t>
            </a:r>
          </a:p>
          <a:p>
            <a:pPr marL="342900" indent="-342900">
              <a:buClr>
                <a:srgbClr val="B4186E"/>
              </a:buClr>
            </a:pPr>
            <a:r>
              <a:rPr lang="en-US">
                <a:cs typeface="Calibri"/>
              </a:rPr>
              <a:t>Market entry in Jamaica and Cayman Islands</a:t>
            </a:r>
          </a:p>
          <a:p>
            <a:pPr marL="800100" lvl="1">
              <a:buClr>
                <a:srgbClr val="B4186E"/>
              </a:buClr>
              <a:buFont typeface="Calibri"/>
              <a:buChar char="-"/>
            </a:pPr>
            <a:r>
              <a:rPr lang="en-US" sz="2400">
                <a:cs typeface="Calibri"/>
              </a:rPr>
              <a:t>Market analysis</a:t>
            </a:r>
          </a:p>
          <a:p>
            <a:pPr marL="800100" lvl="1">
              <a:buClr>
                <a:srgbClr val="B4186E"/>
              </a:buClr>
              <a:buFont typeface="Calibri"/>
              <a:buChar char="-"/>
            </a:pPr>
            <a:r>
              <a:rPr lang="en-US" sz="2400">
                <a:cs typeface="Calibri"/>
              </a:rPr>
              <a:t>Country analysis</a:t>
            </a:r>
          </a:p>
          <a:p>
            <a:pPr marL="800100" lvl="1">
              <a:buClr>
                <a:srgbClr val="B4186E"/>
              </a:buClr>
              <a:buFont typeface="Calibri"/>
              <a:buChar char="-"/>
            </a:pPr>
            <a:r>
              <a:rPr lang="en-US" sz="2400">
                <a:cs typeface="Calibri"/>
              </a:rPr>
              <a:t>Economic analysis</a:t>
            </a:r>
          </a:p>
          <a:p>
            <a:pPr marL="342900" indent="-342900">
              <a:buClr>
                <a:srgbClr val="B4186E"/>
              </a:buClr>
            </a:pPr>
            <a:r>
              <a:rPr lang="en-US">
                <a:cs typeface="Calibri"/>
              </a:rPr>
              <a:t>Precautions and benefits for Silver Airlines operating business in this region.</a:t>
            </a:r>
          </a:p>
          <a:p>
            <a:pPr marL="342900" indent="-342900">
              <a:buClr>
                <a:srgbClr val="B4186E"/>
              </a:buClr>
              <a:buFont typeface="Calibri"/>
              <a:buChar char="-"/>
            </a:pPr>
            <a:endParaRPr lang="en-US" sz="2000">
              <a:cs typeface="Calibri"/>
            </a:endParaRPr>
          </a:p>
          <a:p>
            <a:pPr marL="0" indent="0">
              <a:buClr>
                <a:srgbClr val="E32D91">
                  <a:lumMod val="75000"/>
                </a:srgbClr>
              </a:buClr>
              <a:buNone/>
            </a:pPr>
            <a:endParaRPr lang="en-US" sz="2000">
              <a:cs typeface="Calibri"/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F1F1554-D7EB-0170-CF29-9B90F0462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52763" y="237377"/>
            <a:ext cx="609600" cy="609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5AD1B65-D3D0-220B-1899-18E20E09A2B4}"/>
              </a:ext>
            </a:extLst>
          </p:cNvPr>
          <p:cNvSpPr txBox="1">
            <a:spLocks/>
          </p:cNvSpPr>
          <p:nvPr/>
        </p:nvSpPr>
        <p:spPr>
          <a:xfrm>
            <a:off x="1263221" y="1614158"/>
            <a:ext cx="4693079" cy="11132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ea typeface="+mj-lt"/>
                <a:cs typeface="+mj-lt"/>
              </a:rPr>
              <a:t>Executive Summary</a:t>
            </a:r>
          </a:p>
        </p:txBody>
      </p:sp>
    </p:spTree>
    <p:extLst>
      <p:ext uri="{BB962C8B-B14F-4D97-AF65-F5344CB8AC3E}">
        <p14:creationId xmlns:p14="http://schemas.microsoft.com/office/powerpoint/2010/main" val="33105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1"/>
    </mc:Choice>
    <mc:Fallback xmlns="">
      <p:transition spd="slow" advTm="5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C353F-BE40-612E-BE80-CEE18605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821" y="331458"/>
            <a:ext cx="10018713" cy="1113293"/>
          </a:xfrm>
        </p:spPr>
        <p:txBody>
          <a:bodyPr/>
          <a:lstStyle/>
          <a:p>
            <a:pPr algn="l"/>
            <a:r>
              <a:rPr lang="en-US" dirty="0">
                <a:ea typeface="+mj-lt"/>
                <a:cs typeface="+mj-lt"/>
              </a:rPr>
              <a:t>Economic Analysis – Economic Activity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AF870-40CE-A3FE-DA00-787861F9C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1821" y="1565854"/>
            <a:ext cx="4607188" cy="576262"/>
          </a:xfrm>
        </p:spPr>
        <p:txBody>
          <a:bodyPr/>
          <a:lstStyle/>
          <a:p>
            <a:endParaRPr lang="en-US" b="1">
              <a:ea typeface="+mn-lt"/>
              <a:cs typeface="+mn-lt"/>
            </a:endParaRPr>
          </a:p>
          <a:p>
            <a:r>
              <a:rPr lang="en-US" b="1">
                <a:ea typeface="+mn-lt"/>
                <a:cs typeface="+mn-lt"/>
              </a:rPr>
              <a:t>Jamaica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B875C-4B51-7846-E48F-C2F005A7A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3670" y="2142016"/>
            <a:ext cx="4895056" cy="2455862"/>
          </a:xfrm>
        </p:spPr>
        <p:txBody>
          <a:bodyPr/>
          <a:lstStyle/>
          <a:p>
            <a:r>
              <a:rPr lang="en-US"/>
              <a:t>GDP </a:t>
            </a:r>
          </a:p>
          <a:p>
            <a:pPr>
              <a:buClr>
                <a:srgbClr val="B4186E"/>
              </a:buClr>
            </a:pPr>
            <a:r>
              <a:rPr lang="en-US"/>
              <a:t>GDP Growth </a:t>
            </a:r>
          </a:p>
          <a:p>
            <a:pPr>
              <a:buClr>
                <a:srgbClr val="B4186E"/>
              </a:buClr>
            </a:pPr>
            <a:r>
              <a:rPr lang="en-US"/>
              <a:t>GDP Per Capita </a:t>
            </a:r>
          </a:p>
          <a:p>
            <a:pPr>
              <a:buClr>
                <a:srgbClr val="B4186E"/>
              </a:buClr>
            </a:pPr>
            <a:r>
              <a:rPr lang="en-US"/>
              <a:t>Expanding Industries</a:t>
            </a:r>
          </a:p>
          <a:p>
            <a:pPr>
              <a:buClr>
                <a:srgbClr val="B4186E"/>
              </a:buClr>
            </a:pPr>
            <a:r>
              <a:rPr lang="en-US"/>
              <a:t>Population 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AF068-D8A6-80E0-16F7-039F797EA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8563" y="1559943"/>
            <a:ext cx="4622537" cy="576262"/>
          </a:xfrm>
        </p:spPr>
        <p:txBody>
          <a:bodyPr/>
          <a:lstStyle/>
          <a:p>
            <a:r>
              <a:rPr lang="en-US" b="1">
                <a:ea typeface="+mn-lt"/>
                <a:cs typeface="+mn-lt"/>
              </a:rPr>
              <a:t>Cayman Islands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CC8B42-C9F1-2A9B-EE03-01CF04C82E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79854" y="2134828"/>
            <a:ext cx="4895056" cy="2455862"/>
          </a:xfrm>
        </p:spPr>
        <p:txBody>
          <a:bodyPr/>
          <a:lstStyle/>
          <a:p>
            <a:r>
              <a:rPr lang="en-US">
                <a:ea typeface="+mn-lt"/>
                <a:cs typeface="+mn-lt"/>
              </a:rPr>
              <a:t>GDP </a:t>
            </a:r>
          </a:p>
          <a:p>
            <a:pPr>
              <a:buClr>
                <a:srgbClr val="B4186E"/>
              </a:buClr>
            </a:pPr>
            <a:r>
              <a:rPr lang="en-US">
                <a:ea typeface="+mn-lt"/>
                <a:cs typeface="+mn-lt"/>
              </a:rPr>
              <a:t>GDP Growth </a:t>
            </a:r>
          </a:p>
          <a:p>
            <a:pPr>
              <a:buClr>
                <a:srgbClr val="B4186E"/>
              </a:buClr>
            </a:pPr>
            <a:r>
              <a:rPr lang="en-US">
                <a:ea typeface="+mn-lt"/>
                <a:cs typeface="+mn-lt"/>
              </a:rPr>
              <a:t>GDP Per Capita </a:t>
            </a:r>
          </a:p>
          <a:p>
            <a:pPr>
              <a:buClr>
                <a:srgbClr val="B4186E"/>
              </a:buClr>
            </a:pPr>
            <a:r>
              <a:rPr lang="en-US">
                <a:ea typeface="+mn-lt"/>
                <a:cs typeface="+mn-lt"/>
              </a:rPr>
              <a:t>Expanding Industries</a:t>
            </a:r>
          </a:p>
          <a:p>
            <a:pPr>
              <a:buClr>
                <a:srgbClr val="B4186E"/>
              </a:buClr>
            </a:pPr>
            <a:endParaRPr lang="en-US"/>
          </a:p>
        </p:txBody>
      </p:sp>
      <p:pic>
        <p:nvPicPr>
          <p:cNvPr id="7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3F99841E-1F90-1042-9E46-A7184D5C3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400" y="4143597"/>
            <a:ext cx="3487200" cy="2632806"/>
          </a:xfrm>
          <a:prstGeom prst="rect">
            <a:avLst/>
          </a:prstGeom>
        </p:spPr>
      </p:pic>
      <p:pic>
        <p:nvPicPr>
          <p:cNvPr id="8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90E277DC-62BD-13EB-3AFB-7A6FB1C1D2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8400" y="3856816"/>
            <a:ext cx="3823200" cy="2720368"/>
          </a:xfrm>
          <a:prstGeom prst="rect">
            <a:avLst/>
          </a:prstGeom>
        </p:spPr>
      </p:pic>
      <p:pic>
        <p:nvPicPr>
          <p:cNvPr id="10" name="Online Media 9" descr="Economic Activity">
            <a:hlinkClick r:id="" action="ppaction://media"/>
            <a:extLst>
              <a:ext uri="{FF2B5EF4-FFF2-40B4-BE49-F238E27FC236}">
                <a16:creationId xmlns:a16="http://schemas.microsoft.com/office/drawing/2014/main" id="{2A9D648F-150E-854F-B0A4-83C576F5B6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01100" y="926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5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2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C353F-BE40-612E-BE80-CEE186050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ea typeface="+mj-lt"/>
                <a:cs typeface="+mj-lt"/>
              </a:rPr>
              <a:t>Economic Analysis – Wealth distribution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AF870-40CE-A3FE-DA00-787861F9C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1821" y="1565854"/>
            <a:ext cx="4607188" cy="576262"/>
          </a:xfrm>
        </p:spPr>
        <p:txBody>
          <a:bodyPr/>
          <a:lstStyle/>
          <a:p>
            <a:endParaRPr lang="en-US" b="1">
              <a:ea typeface="+mn-lt"/>
              <a:cs typeface="+mn-lt"/>
            </a:endParaRPr>
          </a:p>
          <a:p>
            <a:r>
              <a:rPr lang="en-US" b="1">
                <a:ea typeface="+mn-lt"/>
                <a:cs typeface="+mn-lt"/>
              </a:rPr>
              <a:t>Jamaica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B875C-4B51-7846-E48F-C2F005A7A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3670" y="2142016"/>
            <a:ext cx="4895056" cy="2455862"/>
          </a:xfrm>
        </p:spPr>
        <p:txBody>
          <a:bodyPr/>
          <a:lstStyle/>
          <a:p>
            <a:r>
              <a:rPr lang="en-US"/>
              <a:t>Tourism </a:t>
            </a:r>
          </a:p>
          <a:p>
            <a:pPr lvl="1">
              <a:buClr>
                <a:srgbClr val="B4186E"/>
              </a:buClr>
            </a:pPr>
            <a:r>
              <a:rPr lang="en-US"/>
              <a:t>Biggest Industries</a:t>
            </a:r>
          </a:p>
          <a:p>
            <a:pPr>
              <a:buClr>
                <a:srgbClr val="B4186E"/>
              </a:buClr>
            </a:pPr>
            <a:r>
              <a:rPr lang="en-US"/>
              <a:t>Labor Force Distribution</a:t>
            </a:r>
          </a:p>
          <a:p>
            <a:pPr>
              <a:buClr>
                <a:srgbClr val="B4186E"/>
              </a:buClr>
            </a:pPr>
            <a:r>
              <a:rPr lang="en-US"/>
              <a:t>Financial Assistance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AF068-D8A6-80E0-16F7-039F797EA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8563" y="1559943"/>
            <a:ext cx="4622537" cy="576262"/>
          </a:xfrm>
        </p:spPr>
        <p:txBody>
          <a:bodyPr/>
          <a:lstStyle/>
          <a:p>
            <a:r>
              <a:rPr lang="en-US" b="1">
                <a:ea typeface="+mn-lt"/>
                <a:cs typeface="+mn-lt"/>
              </a:rPr>
              <a:t>Cayman Islands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CC8B42-C9F1-2A9B-EE03-01CF04C82E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79854" y="2134828"/>
            <a:ext cx="4895056" cy="2455862"/>
          </a:xfrm>
        </p:spPr>
        <p:txBody>
          <a:bodyPr/>
          <a:lstStyle/>
          <a:p>
            <a:r>
              <a:rPr lang="en-US">
                <a:ea typeface="+mn-lt"/>
                <a:cs typeface="+mn-lt"/>
              </a:rPr>
              <a:t>Movement of Labor</a:t>
            </a:r>
          </a:p>
          <a:p>
            <a:pPr>
              <a:buClr>
                <a:srgbClr val="B4186E"/>
              </a:buClr>
            </a:pPr>
            <a:r>
              <a:rPr lang="en-US"/>
              <a:t>Labor Participation </a:t>
            </a:r>
          </a:p>
          <a:p>
            <a:pPr>
              <a:buClr>
                <a:srgbClr val="B4186E"/>
              </a:buClr>
            </a:pPr>
            <a:r>
              <a:rPr lang="en-US"/>
              <a:t>Unemployment/ Poverty</a:t>
            </a:r>
          </a:p>
          <a:p>
            <a:pPr>
              <a:buClr>
                <a:srgbClr val="B4186E"/>
              </a:buClr>
            </a:pPr>
            <a:r>
              <a:rPr lang="en-US"/>
              <a:t>Main Occupations </a:t>
            </a:r>
          </a:p>
          <a:p>
            <a:pPr>
              <a:buClr>
                <a:srgbClr val="B4186E"/>
              </a:buClr>
            </a:pPr>
            <a:endParaRPr lang="en-US"/>
          </a:p>
          <a:p>
            <a:pPr>
              <a:buClr>
                <a:srgbClr val="B4186E"/>
              </a:buClr>
            </a:pPr>
            <a:endParaRPr lang="en-US"/>
          </a:p>
        </p:txBody>
      </p:sp>
      <p:pic>
        <p:nvPicPr>
          <p:cNvPr id="7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7C873472-6419-471C-870E-F3B421F5B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400" y="3927000"/>
            <a:ext cx="3805200" cy="15960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D77B7A1-B9BB-F706-F38D-3E390F313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400" y="3729126"/>
            <a:ext cx="4231200" cy="2921747"/>
          </a:xfrm>
          <a:prstGeom prst="rect">
            <a:avLst/>
          </a:prstGeom>
        </p:spPr>
      </p:pic>
      <p:pic>
        <p:nvPicPr>
          <p:cNvPr id="9" name="Online Media 8" descr="wealth">
            <a:hlinkClick r:id="" action="ppaction://media"/>
            <a:extLst>
              <a:ext uri="{FF2B5EF4-FFF2-40B4-BE49-F238E27FC236}">
                <a16:creationId xmlns:a16="http://schemas.microsoft.com/office/drawing/2014/main" id="{EEFF9460-1C30-D84F-B69D-3308958F4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1911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2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BE0E7-D1C2-A642-44E8-87541DBA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312" y="64200"/>
            <a:ext cx="3549121" cy="1371600"/>
          </a:xfrm>
        </p:spPr>
        <p:txBody>
          <a:bodyPr/>
          <a:lstStyle/>
          <a:p>
            <a:r>
              <a:rPr lang="en-US"/>
              <a:t>Economic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351AD-E6B3-A671-5F6E-4E8A3BF0F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8033" y="2029799"/>
            <a:ext cx="6240990" cy="3929401"/>
          </a:xfrm>
        </p:spPr>
        <p:txBody>
          <a:bodyPr/>
          <a:lstStyle/>
          <a:p>
            <a:r>
              <a:rPr lang="en-US" b="1"/>
              <a:t>Jamaica </a:t>
            </a:r>
          </a:p>
          <a:p>
            <a:pPr lvl="1">
              <a:buClr>
                <a:srgbClr val="B4186E"/>
              </a:buClr>
            </a:pPr>
            <a:r>
              <a:rPr lang="en-US"/>
              <a:t>Imports/ Exports </a:t>
            </a:r>
          </a:p>
          <a:p>
            <a:pPr lvl="1">
              <a:buClr>
                <a:srgbClr val="B4186E"/>
              </a:buClr>
            </a:pPr>
            <a:r>
              <a:rPr lang="en-US"/>
              <a:t>FDI </a:t>
            </a:r>
          </a:p>
          <a:p>
            <a:pPr lvl="1">
              <a:buClr>
                <a:srgbClr val="B4186E"/>
              </a:buClr>
            </a:pPr>
            <a:r>
              <a:rPr lang="en-US"/>
              <a:t>Incentives to Invest </a:t>
            </a:r>
          </a:p>
          <a:p>
            <a:pPr>
              <a:buClr>
                <a:srgbClr val="B4186E"/>
              </a:buClr>
            </a:pPr>
            <a:r>
              <a:rPr lang="en-US" b="1"/>
              <a:t>Cayman Islands </a:t>
            </a:r>
            <a:endParaRPr lang="en-US"/>
          </a:p>
          <a:p>
            <a:pPr lvl="1">
              <a:buClr>
                <a:srgbClr val="B4186E"/>
              </a:buClr>
            </a:pPr>
            <a:r>
              <a:rPr lang="en-US"/>
              <a:t>Fiscal Policy </a:t>
            </a:r>
            <a:endParaRPr lang="en-US" b="1"/>
          </a:p>
          <a:p>
            <a:pPr lvl="1">
              <a:buClr>
                <a:srgbClr val="B4186E"/>
              </a:buClr>
            </a:pPr>
            <a:r>
              <a:rPr lang="en-US"/>
              <a:t>Government Policy </a:t>
            </a:r>
          </a:p>
          <a:p>
            <a:pPr>
              <a:buClr>
                <a:srgbClr val="B4186E"/>
              </a:buClr>
            </a:pPr>
            <a:endParaRPr lang="en-US"/>
          </a:p>
          <a:p>
            <a:pPr>
              <a:buClr>
                <a:srgbClr val="B4186E"/>
              </a:buClr>
            </a:pP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B5742-6563-0498-6B57-5FAAD7288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58312" y="655800"/>
            <a:ext cx="3549121" cy="1828800"/>
          </a:xfrm>
        </p:spPr>
        <p:txBody>
          <a:bodyPr/>
          <a:lstStyle/>
          <a:p>
            <a:r>
              <a:rPr lang="en-US"/>
              <a:t>International Trade and Investment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31B9A05-9CA1-2F1D-5D02-FC18E0A60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400" y="418850"/>
            <a:ext cx="4363200" cy="5426300"/>
          </a:xfrm>
          <a:prstGeom prst="rect">
            <a:avLst/>
          </a:prstGeom>
        </p:spPr>
      </p:pic>
      <p:pic>
        <p:nvPicPr>
          <p:cNvPr id="7" name="Online Media 6" descr="Trade ">
            <a:hlinkClick r:id="" action="ppaction://media"/>
            <a:extLst>
              <a:ext uri="{FF2B5EF4-FFF2-40B4-BE49-F238E27FC236}">
                <a16:creationId xmlns:a16="http://schemas.microsoft.com/office/drawing/2014/main" id="{1F07C460-D1EE-4D4D-B5C3-C242920E0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6567" y="64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0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F2D0-3935-C7A2-9BB8-5DF6CC239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278" y="470043"/>
            <a:ext cx="3549121" cy="13716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Country Analysis- Demographics &amp; </a:t>
            </a:r>
            <a:r>
              <a:rPr lang="en-US" sz="3200" dirty="0">
                <a:ea typeface="+mj-lt"/>
                <a:cs typeface="+mj-lt"/>
              </a:rPr>
              <a:t>Culture</a:t>
            </a:r>
            <a:endParaRPr lang="en-US" sz="3200" dirty="0">
              <a:cs typeface="Calibri Ligh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02EAFF4-823B-AB9C-CCF4-2FE012A2F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436" y="-93326"/>
            <a:ext cx="5239261" cy="2759470"/>
          </a:xfrm>
        </p:spPr>
        <p:txBody>
          <a:bodyPr anchor="ctr">
            <a:normAutofit/>
          </a:bodyPr>
          <a:lstStyle/>
          <a:p>
            <a:r>
              <a:rPr lang="en-US" sz="1600">
                <a:cs typeface="Calibri"/>
              </a:rPr>
              <a:t>Population distribution in Jamaica and Cayman Islands</a:t>
            </a:r>
          </a:p>
          <a:p>
            <a:r>
              <a:rPr lang="en-US" sz="1600">
                <a:cs typeface="Calibri"/>
              </a:rPr>
              <a:t>Population density (location and distance from the airport)</a:t>
            </a:r>
          </a:p>
          <a:p>
            <a:r>
              <a:rPr lang="en-US" sz="1600">
                <a:cs typeface="Calibri"/>
              </a:rPr>
              <a:t>Literacy (Jamaica- 88.7% &amp; Cayman Islands- 98.8%)</a:t>
            </a:r>
          </a:p>
          <a:p>
            <a:r>
              <a:rPr lang="en-US" sz="1600">
                <a:cs typeface="Calibri"/>
              </a:rPr>
              <a:t>Religion</a:t>
            </a:r>
          </a:p>
          <a:p>
            <a:r>
              <a:rPr lang="en-US" sz="1600">
                <a:cs typeface="Calibri"/>
              </a:rPr>
              <a:t>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C3530-C907-99FB-535A-DA5AF52DD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F9EF6D84-1C87-3AEA-6F60-63536064D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494" y="2617315"/>
            <a:ext cx="4509856" cy="3483864"/>
          </a:xfrm>
          <a:prstGeom prst="rect">
            <a:avLst/>
          </a:prstGeom>
        </p:spPr>
      </p:pic>
      <p:pic>
        <p:nvPicPr>
          <p:cNvPr id="5" name="Picture 5" descr="Map&#10;&#10;Description automatically generated">
            <a:extLst>
              <a:ext uri="{FF2B5EF4-FFF2-40B4-BE49-F238E27FC236}">
                <a16:creationId xmlns:a16="http://schemas.microsoft.com/office/drawing/2014/main" id="{E186C13C-306E-63CC-2B7F-3A1922E78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195" y="2617315"/>
            <a:ext cx="5238888" cy="34838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5C5C08-47C5-9BA6-7D0C-3E6C2D31BA5B}"/>
              </a:ext>
            </a:extLst>
          </p:cNvPr>
          <p:cNvSpPr txBox="1"/>
          <p:nvPr/>
        </p:nvSpPr>
        <p:spPr>
          <a:xfrm>
            <a:off x="1036756" y="4227527"/>
            <a:ext cx="9957459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1CEC85-BC2B-2412-6CF3-69A0198422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8194" y="2820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5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55"/>
    </mc:Choice>
    <mc:Fallback xmlns="">
      <p:transition spd="slow" advTm="104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45C8-56DF-A00F-737A-4CAA6CDC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134" y="104954"/>
            <a:ext cx="10018713" cy="1752599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Country Analysis -Infrastructure and Technology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01611-5824-ED32-7246-44A22A702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9448" y="1430546"/>
            <a:ext cx="4895055" cy="3124201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dirty="0">
                <a:ea typeface="+mn-lt"/>
                <a:cs typeface="+mn-lt"/>
              </a:rPr>
              <a:t>The Cayman Islands Infrastructure 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4186E"/>
              </a:buClr>
            </a:pPr>
            <a:r>
              <a:rPr lang="en-US" dirty="0">
                <a:ea typeface="+mn-lt"/>
                <a:cs typeface="+mn-lt"/>
              </a:rPr>
              <a:t>Health City Cayman Islands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4186E"/>
              </a:buClr>
            </a:pPr>
            <a:r>
              <a:rPr lang="en-US" dirty="0">
                <a:ea typeface="+mn-lt"/>
                <a:cs typeface="+mn-lt"/>
              </a:rPr>
              <a:t>The Dart Group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4186E"/>
              </a:buClr>
            </a:pPr>
            <a:r>
              <a:rPr lang="en-US" dirty="0">
                <a:ea typeface="+mn-lt"/>
                <a:cs typeface="+mn-lt"/>
              </a:rPr>
              <a:t>Owen </a:t>
            </a:r>
            <a:r>
              <a:rPr lang="en-US" dirty="0" err="1">
                <a:ea typeface="+mn-lt"/>
                <a:cs typeface="+mn-lt"/>
              </a:rPr>
              <a:t>Robers</a:t>
            </a:r>
            <a:r>
              <a:rPr lang="en-US" dirty="0">
                <a:ea typeface="+mn-lt"/>
                <a:cs typeface="+mn-lt"/>
              </a:rPr>
              <a:t> International 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186E"/>
              </a:buClr>
            </a:pPr>
            <a:r>
              <a:rPr lang="en-US" dirty="0">
                <a:ea typeface="+mn-lt"/>
                <a:cs typeface="+mn-lt"/>
              </a:rPr>
              <a:t>Technology 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4186E"/>
              </a:buClr>
            </a:pPr>
            <a:r>
              <a:rPr lang="en-US" dirty="0">
                <a:ea typeface="+mn-lt"/>
                <a:cs typeface="+mn-lt"/>
              </a:rPr>
              <a:t>"Smart Island"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17F99-1353-0F63-3E38-83134FD54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5778" y="1559943"/>
            <a:ext cx="4895056" cy="3124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Arial,Sans-Serif"/>
            </a:pPr>
            <a:r>
              <a:rPr lang="en-US">
                <a:ea typeface="+mn-lt"/>
                <a:cs typeface="+mn-lt"/>
              </a:rPr>
              <a:t>Jamaican Infrastructure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B4186E"/>
              </a:buClr>
              <a:buFont typeface="Arial,Sans-Serif"/>
            </a:pPr>
            <a:r>
              <a:rPr lang="en-US">
                <a:ea typeface="+mn-lt"/>
                <a:cs typeface="+mn-lt"/>
              </a:rPr>
              <a:t>Recent developments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B4186E"/>
              </a:buClr>
              <a:buFont typeface="Arial,Sans-Serif"/>
            </a:pPr>
            <a:r>
              <a:rPr lang="en-US">
                <a:ea typeface="+mn-lt"/>
                <a:cs typeface="+mn-lt"/>
              </a:rPr>
              <a:t>Multinational companies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B4186E"/>
              </a:buClr>
              <a:buFont typeface="Arial,Sans-Serif"/>
            </a:pPr>
            <a:r>
              <a:rPr lang="en-US">
                <a:ea typeface="+mn-lt"/>
                <a:cs typeface="+mn-lt"/>
              </a:rPr>
              <a:t>Oxford 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B4186E"/>
              </a:buClr>
              <a:buFont typeface="Arial,Sans-Serif"/>
            </a:pPr>
            <a:r>
              <a:rPr lang="en-US">
                <a:ea typeface="+mn-lt"/>
                <a:cs typeface="+mn-lt"/>
              </a:rPr>
              <a:t>Technology 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B4186E"/>
              </a:buClr>
              <a:buFont typeface="Arial,Sans-Serif"/>
            </a:pPr>
            <a:r>
              <a:rPr lang="en-US">
                <a:ea typeface="+mn-lt"/>
                <a:cs typeface="+mn-lt"/>
              </a:rPr>
              <a:t>Coding education expansion 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rgbClr val="B4186E"/>
              </a:buClr>
              <a:buFont typeface="Arial,Sans-Serif"/>
            </a:pPr>
            <a:r>
              <a:rPr lang="en-US">
                <a:ea typeface="+mn-lt"/>
                <a:cs typeface="+mn-lt"/>
              </a:rPr>
              <a:t>Connectivity </a:t>
            </a:r>
          </a:p>
          <a:p>
            <a:pPr>
              <a:buClr>
                <a:srgbClr val="B4186E"/>
              </a:buClr>
            </a:pPr>
            <a:endParaRPr lang="en-US"/>
          </a:p>
        </p:txBody>
      </p:sp>
      <p:pic>
        <p:nvPicPr>
          <p:cNvPr id="5" name="Picture 5" descr="A picture containing sky, outdoor, water, nature&#10;&#10;Description automatically generated">
            <a:extLst>
              <a:ext uri="{FF2B5EF4-FFF2-40B4-BE49-F238E27FC236}">
                <a16:creationId xmlns:a16="http://schemas.microsoft.com/office/drawing/2014/main" id="{57097530-0CCA-4E4D-870D-827BA734B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834" y="4229532"/>
            <a:ext cx="2743200" cy="2194560"/>
          </a:xfrm>
          <a:prstGeom prst="rect">
            <a:avLst/>
          </a:prstGeom>
        </p:spPr>
      </p:pic>
      <p:pic>
        <p:nvPicPr>
          <p:cNvPr id="6" name="Picture 6" descr="A picture containing sky, outdoor, tarmac&#10;&#10;Description automatically generated">
            <a:extLst>
              <a:ext uri="{FF2B5EF4-FFF2-40B4-BE49-F238E27FC236}">
                <a16:creationId xmlns:a16="http://schemas.microsoft.com/office/drawing/2014/main" id="{C13D26E0-4C7D-8361-304B-896694DA23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476" y="2297344"/>
            <a:ext cx="3232030" cy="181761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0D85B54-65E7-DC7E-355E-ED6F97B43F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0702" y="4284004"/>
            <a:ext cx="2143125" cy="2143125"/>
          </a:xfrm>
          <a:prstGeom prst="rect">
            <a:avLst/>
          </a:prstGeom>
        </p:spPr>
      </p:pic>
      <p:pic>
        <p:nvPicPr>
          <p:cNvPr id="8" name="Online Media 7" descr="Infrastructure">
            <a:hlinkClick r:id="" action="ppaction://media"/>
            <a:extLst>
              <a:ext uri="{FF2B5EF4-FFF2-40B4-BE49-F238E27FC236}">
                <a16:creationId xmlns:a16="http://schemas.microsoft.com/office/drawing/2014/main" id="{8790AD28-1659-9C43-A075-F8B1D77676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70829" y="1051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8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0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0F92-BCEA-8FB6-92C5-23273F10C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310896"/>
            <a:ext cx="9042399" cy="841248"/>
          </a:xfrm>
        </p:spPr>
        <p:txBody>
          <a:bodyPr>
            <a:normAutofit fontScale="90000"/>
          </a:bodyPr>
          <a:lstStyle/>
          <a:p>
            <a:r>
              <a:rPr lang="en-US" dirty="0"/>
              <a:t>Country Analysis - Geographic Considerations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B4CAE-0D3B-E5F6-5EDA-90DE7B43D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8221" y="1319821"/>
            <a:ext cx="2213981" cy="848170"/>
          </a:xfrm>
        </p:spPr>
        <p:txBody>
          <a:bodyPr/>
          <a:lstStyle/>
          <a:p>
            <a:r>
              <a:rPr lang="en-US" sz="3200" dirty="0"/>
              <a:t>Jamaica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FF9470-7FFF-52FC-F116-359623120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445500" y="1319821"/>
            <a:ext cx="3507804" cy="1110285"/>
          </a:xfrm>
        </p:spPr>
        <p:txBody>
          <a:bodyPr/>
          <a:lstStyle/>
          <a:p>
            <a:pPr algn="ctr"/>
            <a:r>
              <a:rPr lang="en-US" sz="3200" dirty="0"/>
              <a:t>The Cayman Islands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BBF95AE0-AFD7-7FBA-E4C7-4C14D60446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196469"/>
              </p:ext>
            </p:extLst>
          </p:nvPr>
        </p:nvGraphicFramePr>
        <p:xfrm>
          <a:off x="642017" y="2721968"/>
          <a:ext cx="4895056" cy="4032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3D6B9255-E3DC-0A4E-24D4-9D5A664A94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270380"/>
              </p:ext>
            </p:extLst>
          </p:nvPr>
        </p:nvGraphicFramePr>
        <p:xfrm>
          <a:off x="4247190" y="1241568"/>
          <a:ext cx="4474794" cy="486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D42F93A4-FE3A-A381-F68B-7E5CDA68D3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059256"/>
              </p:ext>
            </p:extLst>
          </p:nvPr>
        </p:nvGraphicFramePr>
        <p:xfrm>
          <a:off x="7430233" y="2659337"/>
          <a:ext cx="4895056" cy="4032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7E750F-70E4-67E2-00EB-321DCE3750B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515.4648"/>
                </p14:media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077623" y="67214"/>
            <a:ext cx="487363" cy="487363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BFE45B-3189-E47F-C8D9-233CAA00F0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805317" y="54318"/>
            <a:ext cx="487363" cy="487363"/>
          </a:xfrm>
          <a:prstGeom prst="rect">
            <a:avLst/>
          </a:prstGeom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26C9CD-022D-B2C6-706D-DBEF5CAA79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651328" y="738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15"/>
    </mc:Choice>
    <mc:Fallback xmlns="">
      <p:transition spd="slow" advTm="37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6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16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76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51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5F82-0426-CF95-0810-53491B1A1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486" y="152400"/>
            <a:ext cx="10018713" cy="804672"/>
          </a:xfrm>
        </p:spPr>
        <p:txBody>
          <a:bodyPr/>
          <a:lstStyle/>
          <a:p>
            <a:r>
              <a:rPr lang="en-US" dirty="0"/>
              <a:t>Country Analysis- Social Institutions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77D3E-F165-2172-C646-1D95E1D3F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011" y="1058333"/>
            <a:ext cx="4607188" cy="576262"/>
          </a:xfrm>
        </p:spPr>
        <p:txBody>
          <a:bodyPr/>
          <a:lstStyle/>
          <a:p>
            <a:r>
              <a:rPr lang="en-US" dirty="0"/>
              <a:t>Jamaica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54890-8931-CD36-4653-8D5361340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3143" y="1735137"/>
            <a:ext cx="4895056" cy="2455862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Government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Constitutional monarchy- executive, legislature, judiciary branches (similar to British rule, US knows a lot about)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 important, many generations in 1 household helping raise children and providing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a point to eat together every Sunday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6 years is mandatory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Working towards upgrading secondary school as their economy grows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0FA6DD-F9E7-BC35-E5CB-9560F2CFA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79319" y="1066800"/>
            <a:ext cx="4622537" cy="576262"/>
          </a:xfrm>
        </p:spPr>
        <p:txBody>
          <a:bodyPr/>
          <a:lstStyle/>
          <a:p>
            <a:r>
              <a:rPr lang="en-US" dirty="0"/>
              <a:t>Cayman Islands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90E2BD-8A96-913F-31FD-64EA8F9A9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6799" y="1735137"/>
            <a:ext cx="4895056" cy="2455862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Government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 to Jamacia (elections every four years like the US) and legal system of English common law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Family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 fashioned to the US, mother expected to stay at home and raise children, slowly moving away from that with a big shift in women working and two parent having incomes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Largest government financial focus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Compulsory to age 16 with literacy rate at 98%</a:t>
            </a:r>
          </a:p>
          <a:p>
            <a:endParaRPr lang="en-US" dirty="0"/>
          </a:p>
        </p:txBody>
      </p:sp>
      <p:pic>
        <p:nvPicPr>
          <p:cNvPr id="8" name="Picture 7" descr="Graphical user interface, application, table&#10;&#10;Description automatically generated with medium confidence">
            <a:extLst>
              <a:ext uri="{FF2B5EF4-FFF2-40B4-BE49-F238E27FC236}">
                <a16:creationId xmlns:a16="http://schemas.microsoft.com/office/drawing/2014/main" id="{60CD8D92-D698-30E7-6020-AFD4EA7D6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20" y="3895344"/>
            <a:ext cx="10061644" cy="2962656"/>
          </a:xfrm>
          <a:prstGeom prst="rect">
            <a:avLst/>
          </a:prstGeom>
        </p:spPr>
      </p:pic>
      <p:pic>
        <p:nvPicPr>
          <p:cNvPr id="11" name="CA- Social Institutions">
            <a:hlinkClick r:id="" action="ppaction://media"/>
            <a:extLst>
              <a:ext uri="{FF2B5EF4-FFF2-40B4-BE49-F238E27FC236}">
                <a16:creationId xmlns:a16="http://schemas.microsoft.com/office/drawing/2014/main" id="{2D665203-CC8A-E569-AD2D-6321D26C4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1791" y="24993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3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02"/>
    </mc:Choice>
    <mc:Fallback xmlns="">
      <p:transition spd="slow" advTm="65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627D5-4227-C1A7-6C43-3510F9C3F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924" y="640263"/>
            <a:ext cx="4046355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latin typeface="+mj-lt"/>
                <a:ea typeface="+mj-ea"/>
                <a:cs typeface="+mj-cs"/>
              </a:rPr>
              <a:t>Market Analysis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2426164-8026-36DC-835B-AF96241082C1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1133088" y="2121763"/>
            <a:ext cx="3822192" cy="37730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300">
                <a:solidFill>
                  <a:schemeClr val="accent1"/>
                </a:solidFill>
                <a:effectLst/>
              </a:rPr>
              <a:t>Jamacia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New hub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Bigger island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Established area- trade with US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Tourism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Big source of revenue for the country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Short direct flights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Advantage for Silver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Economy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Finances are very well maintained by the government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More travel and customer spending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Negatives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Off seasons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Travel advisory (level 3), police issues</a:t>
            </a:r>
          </a:p>
          <a:p>
            <a:pPr marL="342900" marR="0" lvl="0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Airport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New upgrades underway</a:t>
            </a:r>
          </a:p>
          <a:p>
            <a:pPr marL="742950" marR="0" lvl="1">
              <a:spcBef>
                <a:spcPts val="0"/>
              </a:spcBef>
              <a:spcAft>
                <a:spcPts val="0"/>
              </a:spcAft>
            </a:pPr>
            <a:r>
              <a:rPr lang="en-US" sz="1300">
                <a:effectLst/>
              </a:rPr>
              <a:t>Established with other airlines</a:t>
            </a:r>
          </a:p>
          <a:p>
            <a:pPr marL="342900" marR="0" lvl="0">
              <a:spcBef>
                <a:spcPts val="0"/>
              </a:spcBef>
              <a:spcAft>
                <a:spcPts val="800"/>
              </a:spcAft>
            </a:pPr>
            <a:r>
              <a:rPr lang="en-US" sz="1300"/>
              <a:t>Passengers</a:t>
            </a:r>
            <a:endParaRPr lang="en-US" sz="1300">
              <a:effectLst/>
            </a:endParaRPr>
          </a:p>
          <a:p>
            <a:endParaRPr lang="en-US" sz="1300" dirty="0">
              <a:solidFill>
                <a:schemeClr val="bg1"/>
              </a:solidFill>
            </a:endParaRPr>
          </a:p>
        </p:txBody>
      </p:sp>
      <p:pic>
        <p:nvPicPr>
          <p:cNvPr id="19" name="Content Placeholder 18" descr="Chart, line chart&#10;&#10;Description automatically generated">
            <a:extLst>
              <a:ext uri="{FF2B5EF4-FFF2-40B4-BE49-F238E27FC236}">
                <a16:creationId xmlns:a16="http://schemas.microsoft.com/office/drawing/2014/main" id="{EB4BE870-0271-78B3-DB7F-45DF0E16F4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093" y="484632"/>
            <a:ext cx="6441897" cy="5733287"/>
          </a:xfrm>
          <a:prstGeom prst="rect">
            <a:avLst/>
          </a:prstGeom>
        </p:spPr>
      </p:pic>
      <p:pic>
        <p:nvPicPr>
          <p:cNvPr id="21" name="MA- Jamacia">
            <a:hlinkClick r:id="" action="ppaction://media"/>
            <a:extLst>
              <a:ext uri="{FF2B5EF4-FFF2-40B4-BE49-F238E27FC236}">
                <a16:creationId xmlns:a16="http://schemas.microsoft.com/office/drawing/2014/main" id="{528010AA-9E35-6D89-4CA9-CB924C813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9753" y="63500"/>
            <a:ext cx="5461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6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174"/>
    </mc:Choice>
    <mc:Fallback xmlns="">
      <p:transition spd="slow" advTm="104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7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C7A15-90B5-2F48-60EE-F8DAB3DEF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76" y="700186"/>
            <a:ext cx="5374494" cy="11887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Market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EC8B6-5806-7A16-E28F-FF262CF68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05748" y="2066544"/>
            <a:ext cx="4819721" cy="378834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500">
                <a:solidFill>
                  <a:schemeClr val="accent1"/>
                </a:solidFill>
                <a:effectLst/>
              </a:rPr>
              <a:t>Cayman Islands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Waypoint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Connection or stop over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Seasonal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Trade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A lot with US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Population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Quarter being foreign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Business and Tourism travel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Source of income for the islands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Focus for Silver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Airport Upgrades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Owen Roberts International Airport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Negatives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effectLst/>
              </a:rPr>
              <a:t>Travel risk (level 3)</a:t>
            </a:r>
          </a:p>
          <a:p>
            <a:pPr marR="0" lvl="1">
              <a:spcBef>
                <a:spcPts val="0"/>
              </a:spcBef>
              <a:spcAft>
                <a:spcPts val="800"/>
              </a:spcAft>
            </a:pPr>
            <a:r>
              <a:rPr lang="en-US" sz="1500">
                <a:effectLst/>
              </a:rPr>
              <a:t>permits</a:t>
            </a:r>
          </a:p>
          <a:p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1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BCE38F3B-8CC3-F03A-5642-5891521ECE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175" y="2847715"/>
            <a:ext cx="4895850" cy="2762770"/>
          </a:xfrm>
          <a:prstGeom prst="rect">
            <a:avLst/>
          </a:prstGeom>
        </p:spPr>
      </p:pic>
      <p:pic>
        <p:nvPicPr>
          <p:cNvPr id="12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E18DA8E3-4D99-A391-0678-992F656F6D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825" y="365760"/>
            <a:ext cx="4027321" cy="2788920"/>
          </a:xfrm>
          <a:prstGeom prst="rect">
            <a:avLst/>
          </a:prstGeom>
        </p:spPr>
      </p:pic>
      <p:pic>
        <p:nvPicPr>
          <p:cNvPr id="14" name="MA- Cayman Islands">
            <a:hlinkClick r:id="" action="ppaction://media"/>
            <a:extLst>
              <a:ext uri="{FF2B5EF4-FFF2-40B4-BE49-F238E27FC236}">
                <a16:creationId xmlns:a16="http://schemas.microsoft.com/office/drawing/2014/main" id="{91F21525-BF4B-F52B-3304-0B755B509C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03025" y="87411"/>
            <a:ext cx="663575" cy="6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94"/>
    </mc:Choice>
    <mc:Fallback xmlns="">
      <p:transition spd="slow" advTm="62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tention-Science-Infographic">
            <a:extLst>
              <a:ext uri="{FF2B5EF4-FFF2-40B4-BE49-F238E27FC236}">
                <a16:creationId xmlns:a16="http://schemas.microsoft.com/office/drawing/2014/main" id="{2970220F-6816-1CB8-F3E8-19FDBBFDB5C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6" t="76161" r="3354" b="1426"/>
          <a:stretch/>
        </p:blipFill>
        <p:spPr>
          <a:xfrm>
            <a:off x="859641" y="1470151"/>
            <a:ext cx="1406975" cy="1253205"/>
          </a:xfrm>
          <a:prstGeom prst="rect">
            <a:avLst/>
          </a:prstGeom>
        </p:spPr>
      </p:pic>
      <p:pic>
        <p:nvPicPr>
          <p:cNvPr id="9" name="Picture 8" descr="Retention-Science-Infographic">
            <a:extLst>
              <a:ext uri="{FF2B5EF4-FFF2-40B4-BE49-F238E27FC236}">
                <a16:creationId xmlns:a16="http://schemas.microsoft.com/office/drawing/2014/main" id="{57683C98-4D0B-0510-D3CE-BB65B25D0DE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940" b="36428" l="7000" r="91500">
                        <a14:foregroundMark x1="50500" y1="13361" x2="53250" y2="13080"/>
                        <a14:foregroundMark x1="39500" y1="15893" x2="41000" y2="17440"/>
                        <a14:foregroundMark x1="21750" y1="17862" x2="23000" y2="19409"/>
                        <a14:foregroundMark x1="25750" y1="21660" x2="25750" y2="21660"/>
                        <a14:foregroundMark x1="10750" y1="22504" x2="10750" y2="22504"/>
                        <a14:foregroundMark x1="11000" y1="17440" x2="11000" y2="17440"/>
                        <a14:foregroundMark x1="7000" y1="17862" x2="7000" y2="17862"/>
                        <a14:foregroundMark x1="10000" y1="21800" x2="10000" y2="21800"/>
                        <a14:foregroundMark x1="77750" y1="17440" x2="78250" y2="19409"/>
                        <a14:foregroundMark x1="88500" y1="14487" x2="88500" y2="14487"/>
                        <a14:foregroundMark x1="91500" y1="18425" x2="91500" y2="18425"/>
                        <a14:foregroundMark x1="91000" y1="23066" x2="91000" y2="23066"/>
                        <a14:foregroundMark x1="43500" y1="18143" x2="37750" y2="18003"/>
                        <a14:foregroundMark x1="20750" y1="22222" x2="23500" y2="22222"/>
                        <a14:foregroundMark x1="23000" y1="23488" x2="23000" y2="23488"/>
                        <a14:backgroundMark x1="49750" y1="20253" x2="49750" y2="20253"/>
                        <a14:backgroundMark x1="11750" y1="25035" x2="32500" y2="28551"/>
                        <a14:backgroundMark x1="21750" y1="28411" x2="17000" y2="29677"/>
                        <a14:backgroundMark x1="20000" y1="24895" x2="20000" y2="24895"/>
                        <a14:backgroundMark x1="20000" y1="25598" x2="20000" y2="25598"/>
                        <a14:backgroundMark x1="22500" y1="25316" x2="22500" y2="25316"/>
                        <a14:backgroundMark x1="22750" y1="25457" x2="2275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49" t="11616" r="32244" b="70159"/>
          <a:stretch/>
        </p:blipFill>
        <p:spPr>
          <a:xfrm>
            <a:off x="10641245" y="5425444"/>
            <a:ext cx="1330286" cy="1303156"/>
          </a:xfrm>
          <a:prstGeom prst="rect">
            <a:avLst/>
          </a:prstGeom>
        </p:spPr>
      </p:pic>
      <p:pic>
        <p:nvPicPr>
          <p:cNvPr id="3" name="Picture 2" descr="Retention-Science-Infographic">
            <a:extLst>
              <a:ext uri="{FF2B5EF4-FFF2-40B4-BE49-F238E27FC236}">
                <a16:creationId xmlns:a16="http://schemas.microsoft.com/office/drawing/2014/main" id="{95F733DF-0D48-522F-F57C-DD8E2B4DD74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940" b="36428" l="7000" r="91500">
                        <a14:foregroundMark x1="50500" y1="13361" x2="53250" y2="13080"/>
                        <a14:foregroundMark x1="39500" y1="15893" x2="41000" y2="17440"/>
                        <a14:foregroundMark x1="21750" y1="17862" x2="23000" y2="19409"/>
                        <a14:foregroundMark x1="25750" y1="21660" x2="25750" y2="21660"/>
                        <a14:foregroundMark x1="11000" y1="17440" x2="11000" y2="17440"/>
                        <a14:foregroundMark x1="7000" y1="17862" x2="7000" y2="17862"/>
                        <a14:foregroundMark x1="77750" y1="17440" x2="78250" y2="19409"/>
                        <a14:foregroundMark x1="88500" y1="14487" x2="88500" y2="14487"/>
                        <a14:foregroundMark x1="91500" y1="18425" x2="91500" y2="18425"/>
                        <a14:foregroundMark x1="91000" y1="23066" x2="91000" y2="23066"/>
                        <a14:foregroundMark x1="43500" y1="18143" x2="37750" y2="18003"/>
                        <a14:foregroundMark x1="20750" y1="22222" x2="23500" y2="22222"/>
                        <a14:foregroundMark x1="23000" y1="23488" x2="23000" y2="23488"/>
                        <a14:backgroundMark x1="49750" y1="20253" x2="49750" y2="20253"/>
                        <a14:backgroundMark x1="11750" y1="25035" x2="32500" y2="28551"/>
                        <a14:backgroundMark x1="21750" y1="28411" x2="17000" y2="29677"/>
                        <a14:backgroundMark x1="20000" y1="24895" x2="20000" y2="24895"/>
                        <a14:backgroundMark x1="20000" y1="25598" x2="20000" y2="25598"/>
                        <a14:backgroundMark x1="22500" y1="25316" x2="22500" y2="25316"/>
                        <a14:backgroundMark x1="22750" y1="25457" x2="22750" y2="25879"/>
                        <a14:backgroundMark x1="7750" y1="21941" x2="13750" y2="233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616" r="68196" b="70159"/>
          <a:stretch/>
        </p:blipFill>
        <p:spPr>
          <a:xfrm>
            <a:off x="9829152" y="4352623"/>
            <a:ext cx="1277937" cy="130315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4BAE870-EF34-20E6-81F3-91A76D1ABD11}"/>
              </a:ext>
            </a:extLst>
          </p:cNvPr>
          <p:cNvGrpSpPr/>
          <p:nvPr/>
        </p:nvGrpSpPr>
        <p:grpSpPr>
          <a:xfrm>
            <a:off x="10963825" y="4063614"/>
            <a:ext cx="1277938" cy="1576280"/>
            <a:chOff x="5117740" y="1217543"/>
            <a:chExt cx="1277938" cy="1576280"/>
          </a:xfrm>
        </p:grpSpPr>
        <p:pic>
          <p:nvPicPr>
            <p:cNvPr id="15" name="Picture 14" descr="Retention-Science-Infographic">
              <a:extLst>
                <a:ext uri="{FF2B5EF4-FFF2-40B4-BE49-F238E27FC236}">
                  <a16:creationId xmlns:a16="http://schemas.microsoft.com/office/drawing/2014/main" id="{2F7BCAFC-ABB2-5777-8F34-646C4B94F5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2940" b="36428" l="7000" r="91500">
                          <a14:foregroundMark x1="50500" y1="13361" x2="53250" y2="13080"/>
                          <a14:foregroundMark x1="39500" y1="15893" x2="41000" y2="17440"/>
                          <a14:foregroundMark x1="21750" y1="17862" x2="23000" y2="19409"/>
                          <a14:foregroundMark x1="25750" y1="21660" x2="25750" y2="21660"/>
                          <a14:foregroundMark x1="10750" y1="22504" x2="10750" y2="22504"/>
                          <a14:foregroundMark x1="11000" y1="17440" x2="11000" y2="17440"/>
                          <a14:foregroundMark x1="7000" y1="17862" x2="7000" y2="17862"/>
                          <a14:foregroundMark x1="10000" y1="21800" x2="10000" y2="21800"/>
                          <a14:foregroundMark x1="77750" y1="17440" x2="78250" y2="19409"/>
                          <a14:foregroundMark x1="88500" y1="14487" x2="88500" y2="14487"/>
                          <a14:foregroundMark x1="91500" y1="18425" x2="91500" y2="18425"/>
                          <a14:foregroundMark x1="91000" y1="23066" x2="91000" y2="23066"/>
                          <a14:foregroundMark x1="43500" y1="18143" x2="37750" y2="18003"/>
                          <a14:foregroundMark x1="20750" y1="22222" x2="23500" y2="22222"/>
                          <a14:foregroundMark x1="23000" y1="23488" x2="23000" y2="23488"/>
                          <a14:backgroundMark x1="49750" y1="20253" x2="49750" y2="20253"/>
                          <a14:backgroundMark x1="11750" y1="25035" x2="32500" y2="28551"/>
                          <a14:backgroundMark x1="21750" y1="28411" x2="17000" y2="29677"/>
                          <a14:backgroundMark x1="20000" y1="24895" x2="20000" y2="24895"/>
                          <a14:backgroundMark x1="20000" y1="25598" x2="20000" y2="25598"/>
                          <a14:backgroundMark x1="22500" y1="25316" x2="22500" y2="25316"/>
                          <a14:backgroundMark x1="22750" y1="25457" x2="22750" y2="25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96" t="11616" b="70159"/>
            <a:stretch/>
          </p:blipFill>
          <p:spPr>
            <a:xfrm>
              <a:off x="5117740" y="1490667"/>
              <a:ext cx="1277938" cy="1303156"/>
            </a:xfrm>
            <a:prstGeom prst="rect">
              <a:avLst/>
            </a:prstGeom>
          </p:spPr>
        </p:pic>
        <p:pic>
          <p:nvPicPr>
            <p:cNvPr id="17" name="Picture 16" descr="Retention-Science-Infographic">
              <a:extLst>
                <a:ext uri="{FF2B5EF4-FFF2-40B4-BE49-F238E27FC236}">
                  <a16:creationId xmlns:a16="http://schemas.microsoft.com/office/drawing/2014/main" id="{09DA0902-AC8A-CF51-A1A6-F3F3B0BCDB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2940" b="36428" l="7000" r="91500">
                          <a14:foregroundMark x1="50500" y1="13361" x2="53250" y2="13080"/>
                          <a14:foregroundMark x1="39500" y1="15893" x2="41000" y2="17440"/>
                          <a14:foregroundMark x1="21750" y1="17862" x2="23000" y2="19409"/>
                          <a14:foregroundMark x1="25750" y1="21660" x2="25750" y2="21660"/>
                          <a14:foregroundMark x1="11000" y1="17440" x2="11000" y2="17440"/>
                          <a14:foregroundMark x1="7000" y1="17862" x2="7000" y2="17862"/>
                          <a14:foregroundMark x1="77750" y1="17440" x2="78250" y2="19409"/>
                          <a14:foregroundMark x1="88500" y1="14487" x2="88500" y2="14487"/>
                          <a14:foregroundMark x1="91500" y1="18425" x2="91500" y2="18425"/>
                          <a14:foregroundMark x1="91000" y1="23066" x2="91000" y2="23066"/>
                          <a14:foregroundMark x1="43500" y1="18143" x2="37750" y2="18003"/>
                          <a14:foregroundMark x1="20750" y1="22222" x2="23500" y2="22222"/>
                          <a14:foregroundMark x1="23000" y1="23488" x2="23000" y2="23488"/>
                          <a14:backgroundMark x1="49750" y1="20253" x2="49750" y2="20253"/>
                          <a14:backgroundMark x1="11750" y1="25035" x2="32500" y2="28551"/>
                          <a14:backgroundMark x1="21750" y1="28411" x2="17000" y2="29677"/>
                          <a14:backgroundMark x1="20000" y1="24895" x2="20000" y2="24895"/>
                          <a14:backgroundMark x1="20000" y1="25598" x2="20000" y2="25598"/>
                          <a14:backgroundMark x1="22500" y1="25316" x2="22500" y2="25316"/>
                          <a14:backgroundMark x1="22750" y1="25457" x2="22750" y2="25879"/>
                          <a14:backgroundMark x1="7750" y1="21941" x2="13750" y2="2334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83" t="15276" r="83268" b="79485"/>
            <a:stretch/>
          </p:blipFill>
          <p:spPr>
            <a:xfrm>
              <a:off x="5741938" y="1217543"/>
              <a:ext cx="480138" cy="374590"/>
            </a:xfrm>
            <a:prstGeom prst="rect">
              <a:avLst/>
            </a:prstGeom>
          </p:spPr>
        </p:pic>
      </p:grp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517F556E-27C6-D26A-73A2-607AF5FB5D10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0" t="6904" r="34871" b="5634"/>
          <a:stretch/>
        </p:blipFill>
        <p:spPr>
          <a:xfrm>
            <a:off x="8905706" y="1343328"/>
            <a:ext cx="1466561" cy="1897305"/>
          </a:xfrm>
          <a:prstGeom prst="rect">
            <a:avLst/>
          </a:prstGeom>
        </p:spPr>
      </p:pic>
      <p:pic>
        <p:nvPicPr>
          <p:cNvPr id="10" name="Picture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C75FC687-18AC-840B-AD11-C3BE0C8EE9DD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9" t="6655" r="4032" b="5883"/>
          <a:stretch/>
        </p:blipFill>
        <p:spPr>
          <a:xfrm>
            <a:off x="9793020" y="1777862"/>
            <a:ext cx="1466561" cy="1897305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542810BB-35EE-EAC9-1CF3-D3D516FD1E96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t="7449" r="64923" b="6408"/>
          <a:stretch/>
        </p:blipFill>
        <p:spPr>
          <a:xfrm>
            <a:off x="10663557" y="2203252"/>
            <a:ext cx="1488885" cy="186868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D263BF2-55D7-1775-F011-B32DC403C191}"/>
              </a:ext>
            </a:extLst>
          </p:cNvPr>
          <p:cNvGrpSpPr/>
          <p:nvPr/>
        </p:nvGrpSpPr>
        <p:grpSpPr>
          <a:xfrm>
            <a:off x="984249" y="4345001"/>
            <a:ext cx="2062552" cy="2068281"/>
            <a:chOff x="9267633" y="72620"/>
            <a:chExt cx="2834174" cy="2865842"/>
          </a:xfrm>
        </p:grpSpPr>
        <p:pic>
          <p:nvPicPr>
            <p:cNvPr id="25" name="Picture 24" descr="Map&#10;&#10;Description automatically generated">
              <a:extLst>
                <a:ext uri="{FF2B5EF4-FFF2-40B4-BE49-F238E27FC236}">
                  <a16:creationId xmlns:a16="http://schemas.microsoft.com/office/drawing/2014/main" id="{233B231D-8D65-3BF5-B085-CDF0BFF96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45" t="48350" r="19955" b="18445"/>
            <a:stretch/>
          </p:blipFill>
          <p:spPr>
            <a:xfrm>
              <a:off x="9267633" y="72620"/>
              <a:ext cx="2834174" cy="2865842"/>
            </a:xfrm>
            <a:prstGeom prst="rect">
              <a:avLst/>
            </a:prstGeom>
          </p:spPr>
        </p:pic>
        <p:pic>
          <p:nvPicPr>
            <p:cNvPr id="26" name="Picture 25" descr="Map&#10;&#10;Description automatically generated">
              <a:extLst>
                <a:ext uri="{FF2B5EF4-FFF2-40B4-BE49-F238E27FC236}">
                  <a16:creationId xmlns:a16="http://schemas.microsoft.com/office/drawing/2014/main" id="{F74502C4-BCB7-DD3C-D723-A9611DB9F3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8" t="66146" r="58510" b="24681"/>
            <a:stretch/>
          </p:blipFill>
          <p:spPr>
            <a:xfrm>
              <a:off x="9315743" y="411104"/>
              <a:ext cx="2722880" cy="508000"/>
            </a:xfrm>
            <a:prstGeom prst="rect">
              <a:avLst/>
            </a:prstGeom>
          </p:spPr>
        </p:pic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2B74A3AA-06A6-5A21-B2A4-9832D077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0"/>
            <a:ext cx="6997700" cy="1235100"/>
          </a:xfrm>
        </p:spPr>
        <p:txBody>
          <a:bodyPr>
            <a:normAutofit fontScale="90000"/>
          </a:bodyPr>
          <a:lstStyle/>
          <a:p>
            <a:r>
              <a:rPr lang="en-US" dirty="0"/>
              <a:t>Retention, Adoption &amp; Recognition </a:t>
            </a:r>
            <a:r>
              <a:rPr lang="en-US" sz="3600" dirty="0"/>
              <a:t>Strategically building Brand Loyalty</a:t>
            </a:r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F3C16E2-B6E3-8EA5-7FEF-EE26DE144068}"/>
              </a:ext>
            </a:extLst>
          </p:cNvPr>
          <p:cNvGrpSpPr/>
          <p:nvPr/>
        </p:nvGrpSpPr>
        <p:grpSpPr>
          <a:xfrm>
            <a:off x="3023274" y="1369567"/>
            <a:ext cx="6711382" cy="5377240"/>
            <a:chOff x="2822106" y="1047417"/>
            <a:chExt cx="7162369" cy="5799974"/>
          </a:xfrm>
        </p:grpSpPr>
        <p:graphicFrame>
          <p:nvGraphicFramePr>
            <p:cNvPr id="12" name="Content Placeholder 2">
              <a:extLst>
                <a:ext uri="{FF2B5EF4-FFF2-40B4-BE49-F238E27FC236}">
                  <a16:creationId xmlns:a16="http://schemas.microsoft.com/office/drawing/2014/main" id="{9A37C323-4904-C7C6-28C4-12D17700800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09083424"/>
                </p:ext>
              </p:extLst>
            </p:nvPr>
          </p:nvGraphicFramePr>
          <p:xfrm>
            <a:off x="2822106" y="1047417"/>
            <a:ext cx="7162369" cy="5799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2" r:lo="rId23" r:qs="rId24" r:cs="rId25"/>
            </a:graphicData>
          </a:graphic>
        </p:graphicFrame>
        <p:graphicFrame>
          <p:nvGraphicFramePr>
            <p:cNvPr id="22" name="Content Placeholder 2">
              <a:extLst>
                <a:ext uri="{FF2B5EF4-FFF2-40B4-BE49-F238E27FC236}">
                  <a16:creationId xmlns:a16="http://schemas.microsoft.com/office/drawing/2014/main" id="{05333AD0-7916-B8D2-03C2-E2CED7F6FDB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68947932"/>
                </p:ext>
              </p:extLst>
            </p:nvPr>
          </p:nvGraphicFramePr>
          <p:xfrm>
            <a:off x="5859202" y="3252052"/>
            <a:ext cx="1277936" cy="113065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7" r:lo="rId28" r:qs="rId29" r:cs="rId30"/>
            </a:graphicData>
          </a:graphic>
        </p:graphicFrame>
        <p:sp>
          <p:nvSpPr>
            <p:cNvPr id="30" name="Arrow: Circular 29">
              <a:extLst>
                <a:ext uri="{FF2B5EF4-FFF2-40B4-BE49-F238E27FC236}">
                  <a16:creationId xmlns:a16="http://schemas.microsoft.com/office/drawing/2014/main" id="{B3773CF6-1212-F6FF-573B-1785D8176DAE}"/>
                </a:ext>
              </a:extLst>
            </p:cNvPr>
            <p:cNvSpPr/>
            <p:nvPr/>
          </p:nvSpPr>
          <p:spPr>
            <a:xfrm rot="10800000">
              <a:off x="5859222" y="3693200"/>
              <a:ext cx="1088136" cy="813816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Arrow: Circular 30">
              <a:extLst>
                <a:ext uri="{FF2B5EF4-FFF2-40B4-BE49-F238E27FC236}">
                  <a16:creationId xmlns:a16="http://schemas.microsoft.com/office/drawing/2014/main" id="{D2730A64-849B-E331-5885-B5F83D3F1A90}"/>
                </a:ext>
              </a:extLst>
            </p:cNvPr>
            <p:cNvSpPr/>
            <p:nvPr/>
          </p:nvSpPr>
          <p:spPr>
            <a:xfrm>
              <a:off x="5886480" y="3211579"/>
              <a:ext cx="1091338" cy="814522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2F42A89-14FA-0B8B-5B8D-4D0D6D26F0A5}"/>
                </a:ext>
              </a:extLst>
            </p:cNvPr>
            <p:cNvSpPr txBox="1"/>
            <p:nvPr/>
          </p:nvSpPr>
          <p:spPr>
            <a:xfrm>
              <a:off x="6504027" y="4757483"/>
              <a:ext cx="2235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Differentiation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D73A39-AB28-3456-5CFB-03F7C25E7395}"/>
                </a:ext>
              </a:extLst>
            </p:cNvPr>
            <p:cNvSpPr txBox="1"/>
            <p:nvPr/>
          </p:nvSpPr>
          <p:spPr>
            <a:xfrm>
              <a:off x="4238367" y="4355744"/>
              <a:ext cx="2235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Targeted Marketing Campaign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D0836D-1957-F559-7DD6-7993EB1195C9}"/>
                </a:ext>
              </a:extLst>
            </p:cNvPr>
            <p:cNvSpPr txBox="1"/>
            <p:nvPr/>
          </p:nvSpPr>
          <p:spPr>
            <a:xfrm>
              <a:off x="4238367" y="2161599"/>
              <a:ext cx="2235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New 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Strategic Locations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8E0C8E-D153-7F48-50B6-8241B7E773F0}"/>
                </a:ext>
              </a:extLst>
            </p:cNvPr>
            <p:cNvSpPr txBox="1"/>
            <p:nvPr/>
          </p:nvSpPr>
          <p:spPr>
            <a:xfrm>
              <a:off x="6473567" y="2402899"/>
              <a:ext cx="2235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Customer Service</a:t>
              </a:r>
            </a:p>
          </p:txBody>
        </p:sp>
      </p:grpSp>
      <p:pic>
        <p:nvPicPr>
          <p:cNvPr id="14" name="Picture 2" descr="Airplane Fly Icon Plane Flying With Line Stock Illustration - Download  Image Now - Airplane, Vector, Icon - iStock">
            <a:extLst>
              <a:ext uri="{FF2B5EF4-FFF2-40B4-BE49-F238E27FC236}">
                <a16:creationId xmlns:a16="http://schemas.microsoft.com/office/drawing/2014/main" id="{840E0760-D27E-9917-363B-3C83B33B8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foregroundMark x1="17647" y1="63562" x2="17647" y2="63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47" t="31030" r="13568" b="27135"/>
          <a:stretch/>
        </p:blipFill>
        <p:spPr bwMode="auto">
          <a:xfrm>
            <a:off x="6629091" y="362010"/>
            <a:ext cx="3456070" cy="195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6BDBFC-13E5-C3A4-62BE-2C29D8A960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9866361" y="17612"/>
            <a:ext cx="487363" cy="487363"/>
          </a:xfrm>
          <a:prstGeom prst="rect">
            <a:avLst/>
          </a:prstGeom>
        </p:spPr>
      </p:pic>
      <p:pic>
        <p:nvPicPr>
          <p:cNvPr id="4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8AD100A-61B6-EFB3-967D-E1F8F7C2CFA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1671280" y="1082322"/>
            <a:ext cx="487363" cy="487363"/>
          </a:xfrm>
          <a:prstGeom prst="rect">
            <a:avLst/>
          </a:prstGeom>
        </p:spPr>
      </p:pic>
      <p:pic>
        <p:nvPicPr>
          <p:cNvPr id="4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1B7DD7-9CFE-FAA6-B018-EFDF35650965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end="6942.1088"/>
                </p14:media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1682935" y="5262760"/>
            <a:ext cx="487363" cy="487363"/>
          </a:xfrm>
          <a:prstGeom prst="rect">
            <a:avLst/>
          </a:prstGeom>
        </p:spPr>
      </p:pic>
      <p:pic>
        <p:nvPicPr>
          <p:cNvPr id="4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F17B64-13AB-D521-9F27-E579F8BC302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1675500" y="6370637"/>
            <a:ext cx="487363" cy="487363"/>
          </a:xfrm>
          <a:prstGeom prst="rect">
            <a:avLst/>
          </a:prstGeom>
        </p:spPr>
      </p:pic>
      <p:pic>
        <p:nvPicPr>
          <p:cNvPr id="5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38CA9C7-1E8F-F048-14EA-3233B9F0253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60166" y="6323453"/>
            <a:ext cx="487363" cy="487363"/>
          </a:xfrm>
          <a:prstGeom prst="rect">
            <a:avLst/>
          </a:prstGeom>
        </p:spPr>
      </p:pic>
      <p:pic>
        <p:nvPicPr>
          <p:cNvPr id="5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C8C254C-38CF-61ED-E62F-F975D20B9A7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27915" y="15747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5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69"/>
    </mc:Choice>
    <mc:Fallback xmlns="">
      <p:transition spd="slow" advTm="10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9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96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56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53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00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253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554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1084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68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3764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180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71C34FB-6420-5AB2-4D58-32087977E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3349" y="143086"/>
            <a:ext cx="487363" cy="487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BDE146-069C-D9A8-3001-6FD9F8309C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2" b="4804"/>
          <a:stretch/>
        </p:blipFill>
        <p:spPr>
          <a:xfrm rot="304201">
            <a:off x="2185583" y="37974"/>
            <a:ext cx="2922062" cy="651341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789B03F-F361-5EE1-7C8F-BD798CAED510}"/>
              </a:ext>
            </a:extLst>
          </p:cNvPr>
          <p:cNvGrpSpPr/>
          <p:nvPr/>
        </p:nvGrpSpPr>
        <p:grpSpPr>
          <a:xfrm>
            <a:off x="-9525" y="1781"/>
            <a:ext cx="5448280" cy="6857990"/>
            <a:chOff x="20" y="10"/>
            <a:chExt cx="5448280" cy="6857990"/>
          </a:xfrm>
        </p:grpSpPr>
        <p:pic>
          <p:nvPicPr>
            <p:cNvPr id="3074" name="Picture 2" descr="map">
              <a:extLst>
                <a:ext uri="{FF2B5EF4-FFF2-40B4-BE49-F238E27FC236}">
                  <a16:creationId xmlns:a16="http://schemas.microsoft.com/office/drawing/2014/main" id="{0B610D86-FCBC-BB53-4B43-BC633C1C27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8"/>
            <a:stretch/>
          </p:blipFill>
          <p:spPr bwMode="auto">
            <a:xfrm>
              <a:off x="20" y="10"/>
              <a:ext cx="5448280" cy="6857990"/>
            </a:xfrm>
            <a:custGeom>
              <a:avLst/>
              <a:gdLst/>
              <a:ahLst/>
              <a:cxnLst/>
              <a:rect l="l" t="t" r="r" b="b"/>
              <a:pathLst>
                <a:path w="5448300" h="6858000">
                  <a:moveTo>
                    <a:pt x="0" y="0"/>
                  </a:moveTo>
                  <a:lnTo>
                    <a:pt x="3513666" y="0"/>
                  </a:lnTo>
                  <a:lnTo>
                    <a:pt x="2861733" y="2548466"/>
                  </a:lnTo>
                  <a:lnTo>
                    <a:pt x="5448300" y="6853767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phic 2" descr="Airplane outline">
              <a:extLst>
                <a:ext uri="{FF2B5EF4-FFF2-40B4-BE49-F238E27FC236}">
                  <a16:creationId xmlns:a16="http://schemas.microsoft.com/office/drawing/2014/main" id="{ACC15FD2-D268-7EE6-5083-9977E62AD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682451">
              <a:off x="1321442" y="4587697"/>
              <a:ext cx="519417" cy="519417"/>
            </a:xfrm>
            <a:prstGeom prst="rect">
              <a:avLst/>
            </a:prstGeom>
          </p:spPr>
        </p:pic>
        <p:pic>
          <p:nvPicPr>
            <p:cNvPr id="4" name="Graphic 3" descr="Airplane outline">
              <a:extLst>
                <a:ext uri="{FF2B5EF4-FFF2-40B4-BE49-F238E27FC236}">
                  <a16:creationId xmlns:a16="http://schemas.microsoft.com/office/drawing/2014/main" id="{4FE8B858-C299-242D-BA67-5F2C6EE55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682451">
              <a:off x="1269054" y="4965939"/>
              <a:ext cx="519417" cy="519417"/>
            </a:xfrm>
            <a:prstGeom prst="rect">
              <a:avLst/>
            </a:prstGeom>
          </p:spPr>
        </p:pic>
        <p:pic>
          <p:nvPicPr>
            <p:cNvPr id="5" name="Graphic 4" descr="Airplane outline">
              <a:extLst>
                <a:ext uri="{FF2B5EF4-FFF2-40B4-BE49-F238E27FC236}">
                  <a16:creationId xmlns:a16="http://schemas.microsoft.com/office/drawing/2014/main" id="{9070783D-44E4-E5A4-13A0-EA4EBFEF3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7502342">
              <a:off x="2128842" y="6122201"/>
              <a:ext cx="519417" cy="519417"/>
            </a:xfrm>
            <a:prstGeom prst="rect">
              <a:avLst/>
            </a:prstGeom>
          </p:spPr>
        </p:pic>
        <p:pic>
          <p:nvPicPr>
            <p:cNvPr id="6" name="Graphic 5" descr="Airplane outline">
              <a:extLst>
                <a:ext uri="{FF2B5EF4-FFF2-40B4-BE49-F238E27FC236}">
                  <a16:creationId xmlns:a16="http://schemas.microsoft.com/office/drawing/2014/main" id="{5AE662A4-BEF2-A470-26B1-C77417FF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9800950">
              <a:off x="652960" y="1072204"/>
              <a:ext cx="519417" cy="51941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F41DC-AF92-0ED5-3D3C-D81385A2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680" y="79726"/>
            <a:ext cx="4356987" cy="135858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r"/>
            <a:r>
              <a:rPr lang="en-US" dirty="0"/>
              <a:t>New Daily Location </a:t>
            </a:r>
            <a:br>
              <a:rPr lang="en-US" dirty="0"/>
            </a:br>
            <a:r>
              <a:rPr lang="en-US" dirty="0"/>
              <a:t>Jamaica Strategy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314FD39-3246-73FB-AFB5-F4BB3B0D73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760751"/>
              </p:ext>
            </p:extLst>
          </p:nvPr>
        </p:nvGraphicFramePr>
        <p:xfrm>
          <a:off x="3162807" y="1748261"/>
          <a:ext cx="8981660" cy="629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3097" name="Content Placeholder 2">
            <a:extLst>
              <a:ext uri="{FF2B5EF4-FFF2-40B4-BE49-F238E27FC236}">
                <a16:creationId xmlns:a16="http://schemas.microsoft.com/office/drawing/2014/main" id="{50DECA96-D85B-905B-1ACE-D488F26B0E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160768"/>
              </p:ext>
            </p:extLst>
          </p:nvPr>
        </p:nvGraphicFramePr>
        <p:xfrm>
          <a:off x="3164600" y="2340264"/>
          <a:ext cx="8981659" cy="4224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2046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536"/>
    </mc:Choice>
    <mc:Fallback xmlns="">
      <p:transition spd="slow" advTm="80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E7C3497-D9AB-A03A-7EF7-56ED16110D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134" t="9751" b="14181"/>
          <a:stretch/>
        </p:blipFill>
        <p:spPr>
          <a:xfrm>
            <a:off x="-12449" y="-1"/>
            <a:ext cx="2995522" cy="68791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8D7EC9-04C0-ABF2-442E-1A1A0E0CA8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7"/>
          <a:stretch/>
        </p:blipFill>
        <p:spPr>
          <a:xfrm>
            <a:off x="6713963" y="-10602"/>
            <a:ext cx="2879947" cy="68791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EA2E39-5F7E-766A-DD00-8646137A918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923" t="2703" r="21791" b="-1"/>
          <a:stretch/>
        </p:blipFill>
        <p:spPr>
          <a:xfrm>
            <a:off x="7429501" y="0"/>
            <a:ext cx="4762500" cy="685800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312179-566F-D0AA-FB70-3E8FBFED2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52" y="25784"/>
            <a:ext cx="6441948" cy="1864405"/>
          </a:xfrm>
          <a:effectLst/>
        </p:spPr>
        <p:txBody>
          <a:bodyPr anchor="ctr">
            <a:normAutofit fontScale="90000"/>
          </a:bodyPr>
          <a:lstStyle/>
          <a:p>
            <a:pPr algn="l"/>
            <a:r>
              <a:rPr lang="en-US" dirty="0"/>
              <a:t>New Seasonal Location Strategy</a:t>
            </a:r>
            <a:br>
              <a:rPr lang="en-US" dirty="0"/>
            </a:br>
            <a:r>
              <a:rPr lang="en-US" dirty="0"/>
              <a:t>The Cayman Islands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1F3D2A9-9D21-EEBA-A227-DA0919E561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6577198"/>
              </p:ext>
            </p:extLst>
          </p:nvPr>
        </p:nvGraphicFramePr>
        <p:xfrm>
          <a:off x="604811" y="2736647"/>
          <a:ext cx="4331103" cy="3737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9665D10-AF3D-5758-BDA1-CAFB0B9E22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186241"/>
              </p:ext>
            </p:extLst>
          </p:nvPr>
        </p:nvGraphicFramePr>
        <p:xfrm>
          <a:off x="2189568" y="1058040"/>
          <a:ext cx="4331103" cy="3737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1" name="Picture 2" descr="Airplane Fly Icon Plane Flying With Line Stock Illustration - Download  Image Now - Airplane, Vector, Icon - iStock">
            <a:extLst>
              <a:ext uri="{FF2B5EF4-FFF2-40B4-BE49-F238E27FC236}">
                <a16:creationId xmlns:a16="http://schemas.microsoft.com/office/drawing/2014/main" id="{6C4A7E5B-CA7E-6F3F-752D-81060309D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17647" y1="63562" x2="17647" y2="63562"/>
                        <a14:backgroundMark x1="60131" y1="52941" x2="59477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67" t="32738" r="13568" b="41826"/>
          <a:stretch/>
        </p:blipFill>
        <p:spPr bwMode="auto">
          <a:xfrm rot="18129002">
            <a:off x="5146062" y="3386448"/>
            <a:ext cx="1181557" cy="103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Airplane outline">
            <a:extLst>
              <a:ext uri="{FF2B5EF4-FFF2-40B4-BE49-F238E27FC236}">
                <a16:creationId xmlns:a16="http://schemas.microsoft.com/office/drawing/2014/main" id="{2768C1A1-462B-5DE4-5CF0-3D6B0E5D55E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17041090">
            <a:off x="9800527" y="5470810"/>
            <a:ext cx="519417" cy="519417"/>
          </a:xfrm>
          <a:prstGeom prst="rect">
            <a:avLst/>
          </a:prstGeom>
        </p:spPr>
      </p:pic>
      <p:pic>
        <p:nvPicPr>
          <p:cNvPr id="16" name="Graphic 15" descr="Airplane outline">
            <a:extLst>
              <a:ext uri="{FF2B5EF4-FFF2-40B4-BE49-F238E27FC236}">
                <a16:creationId xmlns:a16="http://schemas.microsoft.com/office/drawing/2014/main" id="{6B22ECE2-260B-831F-8F1C-B8185FA63DC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667908">
            <a:off x="8292155" y="4230518"/>
            <a:ext cx="519417" cy="519417"/>
          </a:xfrm>
          <a:prstGeom prst="rect">
            <a:avLst/>
          </a:prstGeom>
        </p:spPr>
      </p:pic>
      <p:pic>
        <p:nvPicPr>
          <p:cNvPr id="17" name="Graphic 16" descr="Airplane outline">
            <a:extLst>
              <a:ext uri="{FF2B5EF4-FFF2-40B4-BE49-F238E27FC236}">
                <a16:creationId xmlns:a16="http://schemas.microsoft.com/office/drawing/2014/main" id="{F99099B9-E357-30E3-B8BC-6D4E096D928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9555388">
            <a:off x="9645261" y="1378389"/>
            <a:ext cx="519417" cy="519417"/>
          </a:xfrm>
          <a:prstGeom prst="rect">
            <a:avLst/>
          </a:prstGeom>
        </p:spPr>
      </p:pic>
      <p:pic>
        <p:nvPicPr>
          <p:cNvPr id="19" name="Graphic 18" descr="Airplane outline">
            <a:extLst>
              <a:ext uri="{FF2B5EF4-FFF2-40B4-BE49-F238E27FC236}">
                <a16:creationId xmlns:a16="http://schemas.microsoft.com/office/drawing/2014/main" id="{DC24F22D-DE28-EC71-CEBC-3F1FBC1D343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17896747">
            <a:off x="11252437" y="6164232"/>
            <a:ext cx="519417" cy="519417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03BDEEA-7A3C-5840-BD6D-22CE01551D0E}"/>
              </a:ext>
            </a:extLst>
          </p:cNvPr>
          <p:cNvSpPr txBox="1">
            <a:spLocks/>
          </p:cNvSpPr>
          <p:nvPr/>
        </p:nvSpPr>
        <p:spPr>
          <a:xfrm>
            <a:off x="1124259" y="2499049"/>
            <a:ext cx="1508315" cy="5172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Forecasted to fully recover from Covid 19 in 2023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AA27927-4E3C-D497-EF02-74A8339AF96D}"/>
              </a:ext>
            </a:extLst>
          </p:cNvPr>
          <p:cNvSpPr txBox="1">
            <a:spLocks/>
          </p:cNvSpPr>
          <p:nvPr/>
        </p:nvSpPr>
        <p:spPr>
          <a:xfrm>
            <a:off x="65456" y="4743027"/>
            <a:ext cx="1508315" cy="5172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Localized investments targeted at expansion of leisure travel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CDDFFF3-8AEC-FF95-4E05-052C16FF33C2}"/>
              </a:ext>
            </a:extLst>
          </p:cNvPr>
          <p:cNvSpPr txBox="1">
            <a:spLocks/>
          </p:cNvSpPr>
          <p:nvPr/>
        </p:nvSpPr>
        <p:spPr>
          <a:xfrm>
            <a:off x="4765699" y="5817512"/>
            <a:ext cx="1793687" cy="6630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Cayman airways record breaking month in October 2022 transporting 31,000 passengers to GCM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ECBFA3C-B2C6-335A-60EB-C5A2843261AF}"/>
              </a:ext>
            </a:extLst>
          </p:cNvPr>
          <p:cNvSpPr txBox="1">
            <a:spLocks/>
          </p:cNvSpPr>
          <p:nvPr/>
        </p:nvSpPr>
        <p:spPr>
          <a:xfrm>
            <a:off x="4767180" y="4857866"/>
            <a:ext cx="2013020" cy="55112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Abundant travel between Grand Cayman and Fort Lauderdale and Jamaica</a:t>
            </a:r>
          </a:p>
        </p:txBody>
      </p:sp>
      <p:pic>
        <p:nvPicPr>
          <p:cNvPr id="3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3A0757-A9E3-E1DA-99BB-B5B8721268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916708" y="185446"/>
            <a:ext cx="487363" cy="487363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CDF298-C9C4-755E-0191-FBAFA587DA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1620218" y="1854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5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89"/>
    </mc:Choice>
    <mc:Fallback xmlns="">
      <p:transition spd="slow" advTm="55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17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71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4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3F6BA2-91FB-0A6C-7E26-199DC2965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" y="-1578"/>
            <a:ext cx="12191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DA3DD6-068D-4479-9E53-F673BA1FAF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522" b="8600"/>
          <a:stretch/>
        </p:blipFill>
        <p:spPr>
          <a:xfrm>
            <a:off x="0" y="1"/>
            <a:ext cx="1219197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6E9008-BC1E-1622-1CDC-86D51AC96E62}"/>
              </a:ext>
            </a:extLst>
          </p:cNvPr>
          <p:cNvSpPr/>
          <p:nvPr/>
        </p:nvSpPr>
        <p:spPr>
          <a:xfrm>
            <a:off x="2053019" y="3737530"/>
            <a:ext cx="7039019" cy="2881161"/>
          </a:xfrm>
          <a:prstGeom prst="rect">
            <a:avLst/>
          </a:prstGeom>
          <a:solidFill>
            <a:srgbClr val="000000">
              <a:alpha val="92157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AF41DC-AF92-0ED5-3D3C-D81385A2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391" y="3737531"/>
            <a:ext cx="6672838" cy="90108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5400" dirty="0"/>
              <a:t>Other Strategic Insights</a:t>
            </a:r>
            <a:endParaRPr lang="en-US" sz="48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FB8CB33-2DE2-7A63-CABB-211846F02543}"/>
              </a:ext>
            </a:extLst>
          </p:cNvPr>
          <p:cNvSpPr txBox="1">
            <a:spLocks/>
          </p:cNvSpPr>
          <p:nvPr/>
        </p:nvSpPr>
        <p:spPr>
          <a:xfrm>
            <a:off x="2057147" y="4638620"/>
            <a:ext cx="6996236" cy="193438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Further expansion opportunities in new markets &amp; territories</a:t>
            </a:r>
          </a:p>
          <a:p>
            <a:pPr lvl="1"/>
            <a:r>
              <a:rPr lang="en-US" sz="1600" dirty="0"/>
              <a:t>Mexico</a:t>
            </a:r>
          </a:p>
          <a:p>
            <a:pPr lvl="1"/>
            <a:r>
              <a:rPr lang="en-US" sz="1600" dirty="0"/>
              <a:t>Northern Honduras</a:t>
            </a:r>
          </a:p>
          <a:p>
            <a:pPr lvl="1"/>
            <a:r>
              <a:rPr lang="en-US" sz="1600" dirty="0"/>
              <a:t>Western Belize</a:t>
            </a:r>
          </a:p>
          <a:p>
            <a:pPr lvl="1"/>
            <a:r>
              <a:rPr lang="en-US" sz="1600" dirty="0"/>
              <a:t>Norther Colombia</a:t>
            </a:r>
          </a:p>
          <a:p>
            <a:pPr lvl="1"/>
            <a:endParaRPr lang="en-US" sz="1600" dirty="0"/>
          </a:p>
        </p:txBody>
      </p:sp>
      <p:pic>
        <p:nvPicPr>
          <p:cNvPr id="8" name="Graphic 7" descr="Airplane outline">
            <a:extLst>
              <a:ext uri="{FF2B5EF4-FFF2-40B4-BE49-F238E27FC236}">
                <a16:creationId xmlns:a16="http://schemas.microsoft.com/office/drawing/2014/main" id="{DA87B0CD-FC02-46D5-7B0B-A13CF6C22A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338336">
            <a:off x="5545050" y="2252263"/>
            <a:ext cx="519417" cy="519417"/>
          </a:xfrm>
          <a:prstGeom prst="rect">
            <a:avLst/>
          </a:prstGeom>
        </p:spPr>
      </p:pic>
      <p:pic>
        <p:nvPicPr>
          <p:cNvPr id="9" name="Graphic 8" descr="Airplane outline">
            <a:extLst>
              <a:ext uri="{FF2B5EF4-FFF2-40B4-BE49-F238E27FC236}">
                <a16:creationId xmlns:a16="http://schemas.microsoft.com/office/drawing/2014/main" id="{5421750C-7FFE-54EF-021E-591E698646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338178">
            <a:off x="4356805" y="1643654"/>
            <a:ext cx="519417" cy="519417"/>
          </a:xfrm>
          <a:prstGeom prst="rect">
            <a:avLst/>
          </a:prstGeom>
        </p:spPr>
      </p:pic>
      <p:pic>
        <p:nvPicPr>
          <p:cNvPr id="10" name="Graphic 9" descr="Airplane outline">
            <a:extLst>
              <a:ext uri="{FF2B5EF4-FFF2-40B4-BE49-F238E27FC236}">
                <a16:creationId xmlns:a16="http://schemas.microsoft.com/office/drawing/2014/main" id="{8A6508C6-82BE-B1CB-2229-6AE6AE5B3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047983">
            <a:off x="9278797" y="4516673"/>
            <a:ext cx="519417" cy="519417"/>
          </a:xfrm>
          <a:prstGeom prst="rect">
            <a:avLst/>
          </a:prstGeom>
        </p:spPr>
      </p:pic>
      <p:pic>
        <p:nvPicPr>
          <p:cNvPr id="11" name="Graphic 10" descr="Airplane outline">
            <a:extLst>
              <a:ext uri="{FF2B5EF4-FFF2-40B4-BE49-F238E27FC236}">
                <a16:creationId xmlns:a16="http://schemas.microsoft.com/office/drawing/2014/main" id="{E1667D9A-F007-527D-EB23-CCCF4BB56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238847">
            <a:off x="9785378" y="3466169"/>
            <a:ext cx="519417" cy="519417"/>
          </a:xfrm>
          <a:prstGeom prst="rect">
            <a:avLst/>
          </a:prstGeom>
        </p:spPr>
      </p:pic>
      <p:pic>
        <p:nvPicPr>
          <p:cNvPr id="12" name="Graphic 11" descr="Airplane outline">
            <a:extLst>
              <a:ext uri="{FF2B5EF4-FFF2-40B4-BE49-F238E27FC236}">
                <a16:creationId xmlns:a16="http://schemas.microsoft.com/office/drawing/2014/main" id="{9D0EF599-32A7-9C2E-BAF9-E6DA8A8F6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734174">
            <a:off x="6875080" y="1662900"/>
            <a:ext cx="519417" cy="519417"/>
          </a:xfrm>
          <a:prstGeom prst="rect">
            <a:avLst/>
          </a:prstGeom>
        </p:spPr>
      </p:pic>
      <p:pic>
        <p:nvPicPr>
          <p:cNvPr id="14" name="Graphic 13" descr="Airplane outline">
            <a:extLst>
              <a:ext uri="{FF2B5EF4-FFF2-40B4-BE49-F238E27FC236}">
                <a16:creationId xmlns:a16="http://schemas.microsoft.com/office/drawing/2014/main" id="{54EA06EA-DBD6-BE6C-B6CC-4844F07CF0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734174">
            <a:off x="5799949" y="1023362"/>
            <a:ext cx="519417" cy="519417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573D53-5362-FE28-0757-7A2A7104D5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54064" y="317702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14E636-7CAE-62DF-C430-5DDE855EC55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29" b="98336" l="7190" r="89216">
                        <a14:foregroundMark x1="38235" y1="4022" x2="35294" y2="9154"/>
                        <a14:foregroundMark x1="26471" y1="3883" x2="16667" y2="41748"/>
                        <a14:foregroundMark x1="10458" y1="58530" x2="2288" y2="19556"/>
                        <a14:foregroundMark x1="2288" y1="19556" x2="10131" y2="10125"/>
                        <a14:foregroundMark x1="10131" y1="10125" x2="16667" y2="25936"/>
                        <a14:foregroundMark x1="16667" y1="25936" x2="13072" y2="33564"/>
                        <a14:foregroundMark x1="7190" y1="5825" x2="22222" y2="3329"/>
                        <a14:foregroundMark x1="7516" y1="78641" x2="20588" y2="98336"/>
                      </a14:backgroundRemoval>
                    </a14:imgEffect>
                  </a14:imgLayer>
                </a14:imgProps>
              </a:ext>
            </a:extLst>
          </a:blip>
          <a:srcRect l="1357"/>
          <a:stretch/>
        </p:blipFill>
        <p:spPr>
          <a:xfrm>
            <a:off x="443177" y="0"/>
            <a:ext cx="2879947" cy="68564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A117A7-F1E7-119E-3D1E-689B94A05E2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134" t="9751" b="14181"/>
          <a:stretch/>
        </p:blipFill>
        <p:spPr>
          <a:xfrm>
            <a:off x="-12449" y="0"/>
            <a:ext cx="455605" cy="6856412"/>
          </a:xfrm>
          <a:prstGeom prst="rect">
            <a:avLst/>
          </a:prstGeom>
        </p:spPr>
      </p:pic>
      <p:pic>
        <p:nvPicPr>
          <p:cNvPr id="16" name="Graphic 15" descr="Airplane outline">
            <a:extLst>
              <a:ext uri="{FF2B5EF4-FFF2-40B4-BE49-F238E27FC236}">
                <a16:creationId xmlns:a16="http://schemas.microsoft.com/office/drawing/2014/main" id="{79A65772-367C-347C-2165-6AD66F061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734174">
            <a:off x="3682162" y="1154531"/>
            <a:ext cx="519417" cy="51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81"/>
    </mc:Choice>
    <mc:Fallback xmlns="">
      <p:transition spd="slow" advTm="40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E034F827F0DF419C4CA58FADD2E5F5" ma:contentTypeVersion="4" ma:contentTypeDescription="Create a new document." ma:contentTypeScope="" ma:versionID="28ba9c74a2328331f63573aab3c18ce9">
  <xsd:schema xmlns:xsd="http://www.w3.org/2001/XMLSchema" xmlns:xs="http://www.w3.org/2001/XMLSchema" xmlns:p="http://schemas.microsoft.com/office/2006/metadata/properties" xmlns:ns2="b994a780-263b-40ed-bb5c-fa001b35062a" targetNamespace="http://schemas.microsoft.com/office/2006/metadata/properties" ma:root="true" ma:fieldsID="3a00e86fe657bb75d1c9c5e5a8128c8c" ns2:_="">
    <xsd:import namespace="b994a780-263b-40ed-bb5c-fa001b3506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94a780-263b-40ed-bb5c-fa001b3506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6520D2-30E8-400B-9C96-54F35AE9152D}">
  <ds:schemaRefs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b994a780-263b-40ed-bb5c-fa001b35062a"/>
    <ds:schemaRef ds:uri="http://schemas.microsoft.com/office/2006/documentManagement/types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0A9240A-DAB8-4236-8502-508BAE8A012C}">
  <ds:schemaRefs>
    <ds:schemaRef ds:uri="b994a780-263b-40ed-bb5c-fa001b35062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8FDEB12-7F19-49CE-ABA8-FE7FAC42F3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2665</TotalTime>
  <Words>1756</Words>
  <Application>Microsoft Office PowerPoint</Application>
  <PresentationFormat>Widescreen</PresentationFormat>
  <Paragraphs>240</Paragraphs>
  <Slides>16</Slides>
  <Notes>5</Notes>
  <HiddenSlides>0</HiddenSlides>
  <MMClips>24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Arial,Sans-Serif</vt:lpstr>
      <vt:lpstr>Calibri</vt:lpstr>
      <vt:lpstr>Corbel</vt:lpstr>
      <vt:lpstr>Courier New</vt:lpstr>
      <vt:lpstr>Symbol</vt:lpstr>
      <vt:lpstr>Parallax</vt:lpstr>
      <vt:lpstr>Silver Airways Market Feasibility Project</vt:lpstr>
      <vt:lpstr>PowerPoint Presentation</vt:lpstr>
      <vt:lpstr>PowerPoint Presentation</vt:lpstr>
      <vt:lpstr>Economic Analysis – Economic Activity </vt:lpstr>
      <vt:lpstr>Economic Analysis – Wealth distribution </vt:lpstr>
      <vt:lpstr>Economic Analysis</vt:lpstr>
      <vt:lpstr>Country Analysis- Demographics &amp; Culture</vt:lpstr>
      <vt:lpstr>Country Analysis -Infrastructure and Technology</vt:lpstr>
      <vt:lpstr>Country Analysis - Geographic Considerations</vt:lpstr>
      <vt:lpstr>Country Analysis- Social Institutions</vt:lpstr>
      <vt:lpstr>Market Analysis</vt:lpstr>
      <vt:lpstr>Market Analysis</vt:lpstr>
      <vt:lpstr>Retention, Adoption &amp; Recognition Strategically building Brand Loyalty</vt:lpstr>
      <vt:lpstr>New Daily Location  Jamaica Strategy</vt:lpstr>
      <vt:lpstr>New Seasonal Location Strategy The Cayman Islands</vt:lpstr>
      <vt:lpstr>Other Strategic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Qs🐱‍🏍 Pass</dc:creator>
  <cp:lastModifiedBy>Qs🐱‍🏍 Pass</cp:lastModifiedBy>
  <cp:revision>11</cp:revision>
  <dcterms:created xsi:type="dcterms:W3CDTF">2023-03-02T17:42:50Z</dcterms:created>
  <dcterms:modified xsi:type="dcterms:W3CDTF">2023-07-10T05:45:33Z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0x01010094E034F827F0DF419C4CA58FADD2E5F5</vt:lpwstr>
  </property>
</Properties>
</file>