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302" r:id="rId3"/>
    <p:sldId id="304" r:id="rId4"/>
    <p:sldId id="320" r:id="rId5"/>
    <p:sldId id="315" r:id="rId6"/>
    <p:sldId id="319" r:id="rId7"/>
    <p:sldId id="318" r:id="rId8"/>
    <p:sldId id="316" r:id="rId9"/>
    <p:sldId id="309" r:id="rId10"/>
    <p:sldId id="313" r:id="rId11"/>
    <p:sldId id="311" r:id="rId12"/>
    <p:sldId id="312" r:id="rId13"/>
    <p:sldId id="322" r:id="rId14"/>
    <p:sldId id="324" r:id="rId15"/>
    <p:sldId id="325" r:id="rId16"/>
    <p:sldId id="326" r:id="rId17"/>
    <p:sldId id="327" r:id="rId18"/>
    <p:sldId id="328" r:id="rId19"/>
    <p:sldId id="261" r:id="rId20"/>
    <p:sldId id="260" r:id="rId21"/>
    <p:sldId id="329" r:id="rId22"/>
    <p:sldId id="331" r:id="rId23"/>
    <p:sldId id="330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464" autoAdjust="0"/>
    <p:restoredTop sz="96247" autoAdjust="0"/>
  </p:normalViewPr>
  <p:slideViewPr>
    <p:cSldViewPr snapToGrid="0">
      <p:cViewPr varScale="1">
        <p:scale>
          <a:sx n="111" d="100"/>
          <a:sy n="111" d="100"/>
        </p:scale>
        <p:origin x="96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Qs🐱‍🏍 Pass" userId="af90c23efefea640" providerId="LiveId" clId="{A138A5D9-17A9-48D1-A9A4-B6FC8C3DFABC}"/>
    <pc:docChg chg="delSld modSld">
      <pc:chgData name="Qs🐱‍🏍 Pass" userId="af90c23efefea640" providerId="LiveId" clId="{A138A5D9-17A9-48D1-A9A4-B6FC8C3DFABC}" dt="2022-04-26T01:41:47.099" v="17" actId="2696"/>
      <pc:docMkLst>
        <pc:docMk/>
      </pc:docMkLst>
      <pc:sldChg chg="del">
        <pc:chgData name="Qs🐱‍🏍 Pass" userId="af90c23efefea640" providerId="LiveId" clId="{A138A5D9-17A9-48D1-A9A4-B6FC8C3DFABC}" dt="2022-04-26T01:41:47.099" v="17" actId="2696"/>
        <pc:sldMkLst>
          <pc:docMk/>
          <pc:sldMk cId="3013408817" sldId="262"/>
        </pc:sldMkLst>
      </pc:sldChg>
      <pc:sldChg chg="del">
        <pc:chgData name="Qs🐱‍🏍 Pass" userId="af90c23efefea640" providerId="LiveId" clId="{A138A5D9-17A9-48D1-A9A4-B6FC8C3DFABC}" dt="2022-04-26T01:40:09.841" v="3" actId="2696"/>
        <pc:sldMkLst>
          <pc:docMk/>
          <pc:sldMk cId="454088880" sldId="264"/>
        </pc:sldMkLst>
      </pc:sldChg>
      <pc:sldChg chg="del">
        <pc:chgData name="Qs🐱‍🏍 Pass" userId="af90c23efefea640" providerId="LiveId" clId="{A138A5D9-17A9-48D1-A9A4-B6FC8C3DFABC}" dt="2022-04-26T01:40:07.679" v="2" actId="2696"/>
        <pc:sldMkLst>
          <pc:docMk/>
          <pc:sldMk cId="4156214962" sldId="265"/>
        </pc:sldMkLst>
      </pc:sldChg>
      <pc:sldChg chg="del">
        <pc:chgData name="Qs🐱‍🏍 Pass" userId="af90c23efefea640" providerId="LiveId" clId="{A138A5D9-17A9-48D1-A9A4-B6FC8C3DFABC}" dt="2022-04-26T01:40:32.966" v="9" actId="2696"/>
        <pc:sldMkLst>
          <pc:docMk/>
          <pc:sldMk cId="3027863207" sldId="266"/>
        </pc:sldMkLst>
      </pc:sldChg>
      <pc:sldChg chg="del">
        <pc:chgData name="Qs🐱‍🏍 Pass" userId="af90c23efefea640" providerId="LiveId" clId="{A138A5D9-17A9-48D1-A9A4-B6FC8C3DFABC}" dt="2022-04-26T01:41:08.555" v="12" actId="2696"/>
        <pc:sldMkLst>
          <pc:docMk/>
          <pc:sldMk cId="2788731827" sldId="268"/>
        </pc:sldMkLst>
      </pc:sldChg>
      <pc:sldChg chg="del">
        <pc:chgData name="Qs🐱‍🏍 Pass" userId="af90c23efefea640" providerId="LiveId" clId="{A138A5D9-17A9-48D1-A9A4-B6FC8C3DFABC}" dt="2022-04-26T01:40:32.966" v="9" actId="2696"/>
        <pc:sldMkLst>
          <pc:docMk/>
          <pc:sldMk cId="1925076668" sldId="269"/>
        </pc:sldMkLst>
      </pc:sldChg>
      <pc:sldChg chg="del">
        <pc:chgData name="Qs🐱‍🏍 Pass" userId="af90c23efefea640" providerId="LiveId" clId="{A138A5D9-17A9-48D1-A9A4-B6FC8C3DFABC}" dt="2022-04-26T01:40:32.966" v="9" actId="2696"/>
        <pc:sldMkLst>
          <pc:docMk/>
          <pc:sldMk cId="262474279" sldId="270"/>
        </pc:sldMkLst>
      </pc:sldChg>
      <pc:sldChg chg="del">
        <pc:chgData name="Qs🐱‍🏍 Pass" userId="af90c23efefea640" providerId="LiveId" clId="{A138A5D9-17A9-48D1-A9A4-B6FC8C3DFABC}" dt="2022-04-26T01:40:49.121" v="10" actId="2696"/>
        <pc:sldMkLst>
          <pc:docMk/>
          <pc:sldMk cId="3294975294" sldId="271"/>
        </pc:sldMkLst>
      </pc:sldChg>
      <pc:sldChg chg="del">
        <pc:chgData name="Qs🐱‍🏍 Pass" userId="af90c23efefea640" providerId="LiveId" clId="{A138A5D9-17A9-48D1-A9A4-B6FC8C3DFABC}" dt="2022-04-26T01:41:14.709" v="13" actId="2696"/>
        <pc:sldMkLst>
          <pc:docMk/>
          <pc:sldMk cId="2728444683" sldId="272"/>
        </pc:sldMkLst>
      </pc:sldChg>
      <pc:sldChg chg="del">
        <pc:chgData name="Qs🐱‍🏍 Pass" userId="af90c23efefea640" providerId="LiveId" clId="{A138A5D9-17A9-48D1-A9A4-B6FC8C3DFABC}" dt="2022-04-26T01:41:17.408" v="14" actId="2696"/>
        <pc:sldMkLst>
          <pc:docMk/>
          <pc:sldMk cId="1579069568" sldId="273"/>
        </pc:sldMkLst>
      </pc:sldChg>
      <pc:sldChg chg="del">
        <pc:chgData name="Qs🐱‍🏍 Pass" userId="af90c23efefea640" providerId="LiveId" clId="{A138A5D9-17A9-48D1-A9A4-B6FC8C3DFABC}" dt="2022-04-26T01:40:49.121" v="10" actId="2696"/>
        <pc:sldMkLst>
          <pc:docMk/>
          <pc:sldMk cId="195123348" sldId="274"/>
        </pc:sldMkLst>
      </pc:sldChg>
      <pc:sldChg chg="del">
        <pc:chgData name="Qs🐱‍🏍 Pass" userId="af90c23efefea640" providerId="LiveId" clId="{A138A5D9-17A9-48D1-A9A4-B6FC8C3DFABC}" dt="2022-04-26T01:40:49.121" v="10" actId="2696"/>
        <pc:sldMkLst>
          <pc:docMk/>
          <pc:sldMk cId="650731894" sldId="275"/>
        </pc:sldMkLst>
      </pc:sldChg>
      <pc:sldChg chg="del">
        <pc:chgData name="Qs🐱‍🏍 Pass" userId="af90c23efefea640" providerId="LiveId" clId="{A138A5D9-17A9-48D1-A9A4-B6FC8C3DFABC}" dt="2022-04-26T01:40:49.121" v="10" actId="2696"/>
        <pc:sldMkLst>
          <pc:docMk/>
          <pc:sldMk cId="4086626987" sldId="276"/>
        </pc:sldMkLst>
      </pc:sldChg>
      <pc:sldChg chg="del">
        <pc:chgData name="Qs🐱‍🏍 Pass" userId="af90c23efefea640" providerId="LiveId" clId="{A138A5D9-17A9-48D1-A9A4-B6FC8C3DFABC}" dt="2022-04-26T01:40:49.121" v="10" actId="2696"/>
        <pc:sldMkLst>
          <pc:docMk/>
          <pc:sldMk cId="3373925482" sldId="277"/>
        </pc:sldMkLst>
      </pc:sldChg>
      <pc:sldChg chg="modSp del mod">
        <pc:chgData name="Qs🐱‍🏍 Pass" userId="af90c23efefea640" providerId="LiveId" clId="{A138A5D9-17A9-48D1-A9A4-B6FC8C3DFABC}" dt="2022-04-26T01:41:08.555" v="12" actId="2696"/>
        <pc:sldMkLst>
          <pc:docMk/>
          <pc:sldMk cId="2775080114" sldId="278"/>
        </pc:sldMkLst>
        <pc:spChg chg="mod">
          <ac:chgData name="Qs🐱‍🏍 Pass" userId="af90c23efefea640" providerId="LiveId" clId="{A138A5D9-17A9-48D1-A9A4-B6FC8C3DFABC}" dt="2022-04-26T01:41:03.405" v="11" actId="1076"/>
          <ac:spMkLst>
            <pc:docMk/>
            <pc:sldMk cId="2775080114" sldId="278"/>
            <ac:spMk id="4" creationId="{14392B2C-EDAF-4B20-8B35-4BD5F5DA6FE2}"/>
          </ac:spMkLst>
        </pc:spChg>
      </pc:sldChg>
      <pc:sldChg chg="del">
        <pc:chgData name="Qs🐱‍🏍 Pass" userId="af90c23efefea640" providerId="LiveId" clId="{A138A5D9-17A9-48D1-A9A4-B6FC8C3DFABC}" dt="2022-04-26T01:40:32.966" v="9" actId="2696"/>
        <pc:sldMkLst>
          <pc:docMk/>
          <pc:sldMk cId="3636531770" sldId="279"/>
        </pc:sldMkLst>
      </pc:sldChg>
      <pc:sldChg chg="del">
        <pc:chgData name="Qs🐱‍🏍 Pass" userId="af90c23efefea640" providerId="LiveId" clId="{A138A5D9-17A9-48D1-A9A4-B6FC8C3DFABC}" dt="2022-04-26T01:40:32.966" v="9" actId="2696"/>
        <pc:sldMkLst>
          <pc:docMk/>
          <pc:sldMk cId="3668331962" sldId="280"/>
        </pc:sldMkLst>
      </pc:sldChg>
      <pc:sldChg chg="del">
        <pc:chgData name="Qs🐱‍🏍 Pass" userId="af90c23efefea640" providerId="LiveId" clId="{A138A5D9-17A9-48D1-A9A4-B6FC8C3DFABC}" dt="2022-04-26T01:41:19.615" v="15" actId="2696"/>
        <pc:sldMkLst>
          <pc:docMk/>
          <pc:sldMk cId="25173980" sldId="281"/>
        </pc:sldMkLst>
      </pc:sldChg>
      <pc:sldChg chg="del">
        <pc:chgData name="Qs🐱‍🏍 Pass" userId="af90c23efefea640" providerId="LiveId" clId="{A138A5D9-17A9-48D1-A9A4-B6FC8C3DFABC}" dt="2022-04-26T01:41:47.099" v="17" actId="2696"/>
        <pc:sldMkLst>
          <pc:docMk/>
          <pc:sldMk cId="3296255103" sldId="286"/>
        </pc:sldMkLst>
      </pc:sldChg>
      <pc:sldChg chg="del">
        <pc:chgData name="Qs🐱‍🏍 Pass" userId="af90c23efefea640" providerId="LiveId" clId="{A138A5D9-17A9-48D1-A9A4-B6FC8C3DFABC}" dt="2022-04-26T01:41:47.099" v="17" actId="2696"/>
        <pc:sldMkLst>
          <pc:docMk/>
          <pc:sldMk cId="1096054503" sldId="288"/>
        </pc:sldMkLst>
      </pc:sldChg>
      <pc:sldChg chg="del">
        <pc:chgData name="Qs🐱‍🏍 Pass" userId="af90c23efefea640" providerId="LiveId" clId="{A138A5D9-17A9-48D1-A9A4-B6FC8C3DFABC}" dt="2022-04-26T01:41:23.715" v="16" actId="2696"/>
        <pc:sldMkLst>
          <pc:docMk/>
          <pc:sldMk cId="4269880657" sldId="289"/>
        </pc:sldMkLst>
      </pc:sldChg>
      <pc:sldChg chg="del">
        <pc:chgData name="Qs🐱‍🏍 Pass" userId="af90c23efefea640" providerId="LiveId" clId="{A138A5D9-17A9-48D1-A9A4-B6FC8C3DFABC}" dt="2022-04-26T01:41:47.099" v="17" actId="2696"/>
        <pc:sldMkLst>
          <pc:docMk/>
          <pc:sldMk cId="2520985169" sldId="290"/>
        </pc:sldMkLst>
      </pc:sldChg>
      <pc:sldChg chg="del">
        <pc:chgData name="Qs🐱‍🏍 Pass" userId="af90c23efefea640" providerId="LiveId" clId="{A138A5D9-17A9-48D1-A9A4-B6FC8C3DFABC}" dt="2022-04-26T01:41:47.099" v="17" actId="2696"/>
        <pc:sldMkLst>
          <pc:docMk/>
          <pc:sldMk cId="1313299191" sldId="291"/>
        </pc:sldMkLst>
      </pc:sldChg>
      <pc:sldChg chg="del">
        <pc:chgData name="Qs🐱‍🏍 Pass" userId="af90c23efefea640" providerId="LiveId" clId="{A138A5D9-17A9-48D1-A9A4-B6FC8C3DFABC}" dt="2022-04-26T01:41:23.715" v="16" actId="2696"/>
        <pc:sldMkLst>
          <pc:docMk/>
          <pc:sldMk cId="588374241" sldId="292"/>
        </pc:sldMkLst>
      </pc:sldChg>
      <pc:sldChg chg="del">
        <pc:chgData name="Qs🐱‍🏍 Pass" userId="af90c23efefea640" providerId="LiveId" clId="{A138A5D9-17A9-48D1-A9A4-B6FC8C3DFABC}" dt="2022-04-26T01:41:47.099" v="17" actId="2696"/>
        <pc:sldMkLst>
          <pc:docMk/>
          <pc:sldMk cId="3691388567" sldId="293"/>
        </pc:sldMkLst>
      </pc:sldChg>
      <pc:sldChg chg="del">
        <pc:chgData name="Qs🐱‍🏍 Pass" userId="af90c23efefea640" providerId="LiveId" clId="{A138A5D9-17A9-48D1-A9A4-B6FC8C3DFABC}" dt="2022-04-26T01:41:47.099" v="17" actId="2696"/>
        <pc:sldMkLst>
          <pc:docMk/>
          <pc:sldMk cId="3462387870" sldId="294"/>
        </pc:sldMkLst>
      </pc:sldChg>
      <pc:sldChg chg="del">
        <pc:chgData name="Qs🐱‍🏍 Pass" userId="af90c23efefea640" providerId="LiveId" clId="{A138A5D9-17A9-48D1-A9A4-B6FC8C3DFABC}" dt="2022-04-26T01:41:47.099" v="17" actId="2696"/>
        <pc:sldMkLst>
          <pc:docMk/>
          <pc:sldMk cId="1564258256" sldId="296"/>
        </pc:sldMkLst>
      </pc:sldChg>
      <pc:sldChg chg="del">
        <pc:chgData name="Qs🐱‍🏍 Pass" userId="af90c23efefea640" providerId="LiveId" clId="{A138A5D9-17A9-48D1-A9A4-B6FC8C3DFABC}" dt="2022-04-26T01:41:47.099" v="17" actId="2696"/>
        <pc:sldMkLst>
          <pc:docMk/>
          <pc:sldMk cId="1126980344" sldId="297"/>
        </pc:sldMkLst>
      </pc:sldChg>
      <pc:sldChg chg="del">
        <pc:chgData name="Qs🐱‍🏍 Pass" userId="af90c23efefea640" providerId="LiveId" clId="{A138A5D9-17A9-48D1-A9A4-B6FC8C3DFABC}" dt="2022-04-26T01:41:47.099" v="17" actId="2696"/>
        <pc:sldMkLst>
          <pc:docMk/>
          <pc:sldMk cId="3499933475" sldId="298"/>
        </pc:sldMkLst>
      </pc:sldChg>
      <pc:sldChg chg="del">
        <pc:chgData name="Qs🐱‍🏍 Pass" userId="af90c23efefea640" providerId="LiveId" clId="{A138A5D9-17A9-48D1-A9A4-B6FC8C3DFABC}" dt="2022-04-26T01:41:47.099" v="17" actId="2696"/>
        <pc:sldMkLst>
          <pc:docMk/>
          <pc:sldMk cId="2488078558" sldId="299"/>
        </pc:sldMkLst>
      </pc:sldChg>
      <pc:sldChg chg="del">
        <pc:chgData name="Qs🐱‍🏍 Pass" userId="af90c23efefea640" providerId="LiveId" clId="{A138A5D9-17A9-48D1-A9A4-B6FC8C3DFABC}" dt="2022-04-26T01:40:03.334" v="0" actId="2696"/>
        <pc:sldMkLst>
          <pc:docMk/>
          <pc:sldMk cId="704667167" sldId="301"/>
        </pc:sldMkLst>
      </pc:sldChg>
      <pc:sldChg chg="del">
        <pc:chgData name="Qs🐱‍🏍 Pass" userId="af90c23efefea640" providerId="LiveId" clId="{A138A5D9-17A9-48D1-A9A4-B6FC8C3DFABC}" dt="2022-04-26T01:40:16.179" v="5" actId="2696"/>
        <pc:sldMkLst>
          <pc:docMk/>
          <pc:sldMk cId="718712134" sldId="305"/>
        </pc:sldMkLst>
      </pc:sldChg>
      <pc:sldChg chg="del">
        <pc:chgData name="Qs🐱‍🏍 Pass" userId="af90c23efefea640" providerId="LiveId" clId="{A138A5D9-17A9-48D1-A9A4-B6FC8C3DFABC}" dt="2022-04-26T01:40:24.077" v="8" actId="2696"/>
        <pc:sldMkLst>
          <pc:docMk/>
          <pc:sldMk cId="4070554977" sldId="306"/>
        </pc:sldMkLst>
      </pc:sldChg>
      <pc:sldChg chg="del">
        <pc:chgData name="Qs🐱‍🏍 Pass" userId="af90c23efefea640" providerId="LiveId" clId="{A138A5D9-17A9-48D1-A9A4-B6FC8C3DFABC}" dt="2022-04-26T01:40:19.022" v="6" actId="2696"/>
        <pc:sldMkLst>
          <pc:docMk/>
          <pc:sldMk cId="367258931" sldId="307"/>
        </pc:sldMkLst>
      </pc:sldChg>
      <pc:sldChg chg="del">
        <pc:chgData name="Qs🐱‍🏍 Pass" userId="af90c23efefea640" providerId="LiveId" clId="{A138A5D9-17A9-48D1-A9A4-B6FC8C3DFABC}" dt="2022-04-26T01:40:05.666" v="1" actId="2696"/>
        <pc:sldMkLst>
          <pc:docMk/>
          <pc:sldMk cId="2811072314" sldId="308"/>
        </pc:sldMkLst>
      </pc:sldChg>
      <pc:sldChg chg="del">
        <pc:chgData name="Qs🐱‍🏍 Pass" userId="af90c23efefea640" providerId="LiveId" clId="{A138A5D9-17A9-48D1-A9A4-B6FC8C3DFABC}" dt="2022-04-26T01:40:32.966" v="9" actId="2696"/>
        <pc:sldMkLst>
          <pc:docMk/>
          <pc:sldMk cId="3144513017" sldId="310"/>
        </pc:sldMkLst>
      </pc:sldChg>
      <pc:sldChg chg="del">
        <pc:chgData name="Qs🐱‍🏍 Pass" userId="af90c23efefea640" providerId="LiveId" clId="{A138A5D9-17A9-48D1-A9A4-B6FC8C3DFABC}" dt="2022-04-26T01:40:12.100" v="4" actId="2696"/>
        <pc:sldMkLst>
          <pc:docMk/>
          <pc:sldMk cId="615433403" sldId="317"/>
        </pc:sldMkLst>
      </pc:sldChg>
      <pc:sldChg chg="del">
        <pc:chgData name="Qs🐱‍🏍 Pass" userId="af90c23efefea640" providerId="LiveId" clId="{A138A5D9-17A9-48D1-A9A4-B6FC8C3DFABC}" dt="2022-04-26T01:40:22.017" v="7" actId="2696"/>
        <pc:sldMkLst>
          <pc:docMk/>
          <pc:sldMk cId="2873492170" sldId="321"/>
        </pc:sldMkLst>
      </pc:sldChg>
      <pc:sldChg chg="del">
        <pc:chgData name="Qs🐱‍🏍 Pass" userId="af90c23efefea640" providerId="LiveId" clId="{A138A5D9-17A9-48D1-A9A4-B6FC8C3DFABC}" dt="2022-04-26T01:41:47.099" v="17" actId="2696"/>
        <pc:sldMkLst>
          <pc:docMk/>
          <pc:sldMk cId="3395281204" sldId="332"/>
        </pc:sldMkLst>
      </pc:sldChg>
      <pc:sldChg chg="del">
        <pc:chgData name="Qs🐱‍🏍 Pass" userId="af90c23efefea640" providerId="LiveId" clId="{A138A5D9-17A9-48D1-A9A4-B6FC8C3DFABC}" dt="2022-04-26T01:41:47.099" v="17" actId="2696"/>
        <pc:sldMkLst>
          <pc:docMk/>
          <pc:sldMk cId="595305788" sldId="33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A1F8FB-7DD4-4E4E-8F07-EE68531B4F4F}" type="datetimeFigureOut">
              <a:rPr lang="en-US" smtClean="0"/>
              <a:t>4/25/2022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0BC053-8A47-484B-85E7-92B8ED9727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078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0BC053-8A47-484B-85E7-92B8ED9727C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4846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9A072B-D438-47F1-BF83-06A911748E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6E378A-CA23-48B3-9938-1A683AE1C1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91FA2C-3ADF-4875-A64E-91EF1AF47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884BC-513A-486A-82E4-F022BA562645}" type="datetimeFigureOut">
              <a:rPr lang="en-US" smtClean="0"/>
              <a:t>4/25/2022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28EC5F-D93C-4830-8D74-518C7DBB04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5989C0-A4EC-48F0-9289-140DCD12F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C9FDE-2D42-4E09-89B1-0B7E23994C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100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07FA75-5C1A-442A-BAA0-1AF9C7FA6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310266-D29A-4D9E-B274-9DF5BFE9C6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7018FF-55D3-4D1D-8B78-4F5FEB2B4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884BC-513A-486A-82E4-F022BA562645}" type="datetimeFigureOut">
              <a:rPr lang="en-US" smtClean="0"/>
              <a:t>4/25/2022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51EB75-FF41-4359-A3A8-D342789E0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ACF908-A06B-41DB-8900-6E8EFEE0C8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C9FDE-2D42-4E09-89B1-0B7E23994C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15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50C41-0CDB-4E43-AEEC-D23E0B2F8D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EEA703-210D-40C2-B63A-DCA273C004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25574A-05D3-4BD7-A4E8-8C1424988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884BC-513A-486A-82E4-F022BA562645}" type="datetimeFigureOut">
              <a:rPr lang="en-US" smtClean="0"/>
              <a:t>4/25/2022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00B88C-1CFE-4754-84BF-E736C6711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A723D1-ACB8-4312-A96E-2BC88736E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C9FDE-2D42-4E09-89B1-0B7E23994C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330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926F3-C780-473A-BF69-589CFEE7C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86C81E-66A4-4AD7-83F9-9AA0FEDBCB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5D1910-9605-4712-AF5B-9024DAE0BE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D02B97-9336-4056-844D-C7006D95CD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884BC-513A-486A-82E4-F022BA562645}" type="datetimeFigureOut">
              <a:rPr lang="en-US" smtClean="0"/>
              <a:t>4/25/2022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06E518-7F7C-4BAB-A7BE-ED3C95B36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EDE6B9-7D03-47E1-92B2-A62E9B6D0B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C9FDE-2D42-4E09-89B1-0B7E23994C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709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481FA4-B434-4C43-BA10-DD3EEF313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800FD6-5759-450E-B044-10A41A742D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A93067-97ED-4404-8EB1-9BAA4EC386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F23C70-A0DD-4151-BCB7-FB2D4CF574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5E67F0D-B26D-419E-A4A7-259F88E1C2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EC5A803-B3B4-411A-8F5E-029B58228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884BC-513A-486A-82E4-F022BA562645}" type="datetimeFigureOut">
              <a:rPr lang="en-US" smtClean="0"/>
              <a:t>4/25/2022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653DD8C-055B-48AC-B55D-8CC81E52EF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1596AD2-BE4C-4566-AE65-85D3377FA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C9FDE-2D42-4E09-89B1-0B7E23994C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7184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413CF6-C0A9-490C-A87E-644D6D3BF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36296D-1198-4CC3-8086-366A209B8D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884BC-513A-486A-82E4-F022BA562645}" type="datetimeFigureOut">
              <a:rPr lang="en-US" smtClean="0"/>
              <a:t>4/25/2022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AE5540-E476-4200-BDE6-81378D386E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547492-C1ED-4206-ADB7-434A43374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C9FDE-2D42-4E09-89B1-0B7E23994C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66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F109417-0751-4059-9368-245FF1ED49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884BC-513A-486A-82E4-F022BA562645}" type="datetimeFigureOut">
              <a:rPr lang="en-US" smtClean="0"/>
              <a:t>4/25/2022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5E5F67-55AA-430E-A961-2F60476EE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E881AD-1905-4831-9962-844F1C944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C9FDE-2D42-4E09-89B1-0B7E23994C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6517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987614-FDB3-49BB-99C0-5E8E1C4131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9E9292-516E-4E74-8A42-726C840FEC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D1BF74-4755-47F1-9C7E-488B4DE9F3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DE83AA-4113-41AA-960E-C7A8C437A7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884BC-513A-486A-82E4-F022BA562645}" type="datetimeFigureOut">
              <a:rPr lang="en-US" smtClean="0"/>
              <a:t>4/25/2022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858992-19F3-4264-9C81-614771B4A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F0DD65-9409-4AF7-B930-2DF8E9E1F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C9FDE-2D42-4E09-89B1-0B7E23994C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655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D7554-9259-47EE-8B86-64B8909EC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40FC853-46D1-4385-89A3-E951A5F025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017A72-5B42-4329-AE13-CF4BC98BD6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3052AD-2871-497D-85CD-79BD09926D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884BC-513A-486A-82E4-F022BA562645}" type="datetimeFigureOut">
              <a:rPr lang="en-US" smtClean="0"/>
              <a:t>4/25/2022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4CB34B-E999-4F36-8320-809903B4B7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FF1CBB-EFF1-4152-8791-1FE2EBD38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C9FDE-2D42-4E09-89B1-0B7E23994C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873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EEEA96-8C53-4B1C-9E2D-F9C083138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2D77CB-26CA-4085-8B3F-CF3F5B8842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58D4F2-0239-45D5-B7D4-1320BCE562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884BC-513A-486A-82E4-F022BA562645}" type="datetimeFigureOut">
              <a:rPr lang="en-US" smtClean="0"/>
              <a:t>4/25/2022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25C670-3715-43C3-A599-E92C8B953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0FFBBA-69A2-4230-A813-3CF7D53C6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C9FDE-2D42-4E09-89B1-0B7E23994C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553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4816E63-772B-43BC-95BD-C34AAA83E8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6F3958-103F-4B4F-9200-FF7463F9D3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890C60-D204-4C42-8424-CDE1350E4F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884BC-513A-486A-82E4-F022BA562645}" type="datetimeFigureOut">
              <a:rPr lang="en-US" smtClean="0"/>
              <a:t>4/25/2022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71C29A-54E5-4913-A860-818A22A918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793C2A-A95D-401C-9836-57EE7FDE9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C9FDE-2D42-4E09-89B1-0B7E23994C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740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3B0DFD-1E04-468A-9510-B4BB715E3B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80B8DC-BD5A-432F-ABD9-DB78451F16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5263C3-C908-4647-A4A0-B753B0CA73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C884BC-513A-486A-82E4-F022BA562645}" type="datetimeFigureOut">
              <a:rPr lang="en-US" smtClean="0"/>
              <a:t>4/25/2022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294EA0-6C63-4A9F-912F-E7FF82EE3C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24804C-25CA-49E6-9E46-F07AE7E1CC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9C9FDE-2D42-4E09-89B1-0B7E23994C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329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m4a"/><Relationship Id="rId7" Type="http://schemas.openxmlformats.org/officeDocument/2006/relationships/image" Target="../media/image1.png"/><Relationship Id="rId2" Type="http://schemas.microsoft.com/office/2007/relationships/media" Target="../media/media3.m4a"/><Relationship Id="rId1" Type="http://schemas.openxmlformats.org/officeDocument/2006/relationships/tags" Target="../tags/tag1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m4a"/><Relationship Id="rId7" Type="http://schemas.openxmlformats.org/officeDocument/2006/relationships/image" Target="../media/image1.png"/><Relationship Id="rId2" Type="http://schemas.microsoft.com/office/2007/relationships/media" Target="../media/media5.m4a"/><Relationship Id="rId1" Type="http://schemas.openxmlformats.org/officeDocument/2006/relationships/tags" Target="../tags/tag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m4a"/><Relationship Id="rId7" Type="http://schemas.openxmlformats.org/officeDocument/2006/relationships/image" Target="../media/image1.png"/><Relationship Id="rId2" Type="http://schemas.microsoft.com/office/2007/relationships/media" Target="../media/media6.m4a"/><Relationship Id="rId1" Type="http://schemas.openxmlformats.org/officeDocument/2006/relationships/tags" Target="../tags/tag3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audio" Target="../media/media7.m4a"/><Relationship Id="rId7" Type="http://schemas.openxmlformats.org/officeDocument/2006/relationships/image" Target="../media/image9.png"/><Relationship Id="rId2" Type="http://schemas.microsoft.com/office/2007/relationships/media" Target="../media/media7.m4a"/><Relationship Id="rId1" Type="http://schemas.openxmlformats.org/officeDocument/2006/relationships/tags" Target="../tags/tag4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audio" Target="../media/media8.m4a"/><Relationship Id="rId7" Type="http://schemas.openxmlformats.org/officeDocument/2006/relationships/image" Target="../media/image12.png"/><Relationship Id="rId2" Type="http://schemas.microsoft.com/office/2007/relationships/media" Target="../media/media8.m4a"/><Relationship Id="rId1" Type="http://schemas.openxmlformats.org/officeDocument/2006/relationships/tags" Target="../tags/tag5.xml"/><Relationship Id="rId6" Type="http://schemas.microsoft.com/office/2007/relationships/hdphoto" Target="../media/hdphoto2.wdp"/><Relationship Id="rId11" Type="http://schemas.openxmlformats.org/officeDocument/2006/relationships/image" Target="../media/image1.png"/><Relationship Id="rId5" Type="http://schemas.openxmlformats.org/officeDocument/2006/relationships/image" Target="../media/image11.png"/><Relationship Id="rId10" Type="http://schemas.microsoft.com/office/2007/relationships/hdphoto" Target="../media/hdphoto4.wdp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audio" Target="../media/media9.m4a"/><Relationship Id="rId7" Type="http://schemas.openxmlformats.org/officeDocument/2006/relationships/image" Target="../media/image16.png"/><Relationship Id="rId2" Type="http://schemas.microsoft.com/office/2007/relationships/media" Target="../media/media9.m4a"/><Relationship Id="rId1" Type="http://schemas.openxmlformats.org/officeDocument/2006/relationships/tags" Target="../tags/tag6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1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media12.m4a"/><Relationship Id="rId7" Type="http://schemas.openxmlformats.org/officeDocument/2006/relationships/image" Target="../media/image1.png"/><Relationship Id="rId2" Type="http://schemas.microsoft.com/office/2007/relationships/media" Target="../media/media12.m4a"/><Relationship Id="rId1" Type="http://schemas.openxmlformats.org/officeDocument/2006/relationships/tags" Target="../tags/tag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media13.m4a"/><Relationship Id="rId7" Type="http://schemas.openxmlformats.org/officeDocument/2006/relationships/image" Target="../media/image1.png"/><Relationship Id="rId2" Type="http://schemas.microsoft.com/office/2007/relationships/media" Target="../media/media13.m4a"/><Relationship Id="rId1" Type="http://schemas.openxmlformats.org/officeDocument/2006/relationships/tags" Target="../tags/tag8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media14.m4a"/><Relationship Id="rId2" Type="http://schemas.microsoft.com/office/2007/relationships/media" Target="../media/media14.m4a"/><Relationship Id="rId1" Type="http://schemas.openxmlformats.org/officeDocument/2006/relationships/tags" Target="../tags/tag9.xml"/><Relationship Id="rId6" Type="http://schemas.openxmlformats.org/officeDocument/2006/relationships/image" Target="../media/image1.png"/><Relationship Id="rId5" Type="http://schemas.openxmlformats.org/officeDocument/2006/relationships/image" Target="../media/image22.png"/><Relationship Id="rId4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5" Type="http://schemas.openxmlformats.org/officeDocument/2006/relationships/image" Target="../media/image1.png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5" Type="http://schemas.openxmlformats.org/officeDocument/2006/relationships/image" Target="../media/image1.png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5" Type="http://schemas.openxmlformats.org/officeDocument/2006/relationships/image" Target="../media/image1.png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.png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6" Type="http://schemas.openxmlformats.org/officeDocument/2006/relationships/image" Target="../media/image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audio" Target="../media/media21.m4a"/><Relationship Id="rId7" Type="http://schemas.openxmlformats.org/officeDocument/2006/relationships/image" Target="../media/image23.png"/><Relationship Id="rId2" Type="http://schemas.microsoft.com/office/2007/relationships/media" Target="../media/media21.m4a"/><Relationship Id="rId1" Type="http://schemas.openxmlformats.org/officeDocument/2006/relationships/tags" Target="../tags/tag10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audio" Target="../media/media22.m4a"/><Relationship Id="rId7" Type="http://schemas.openxmlformats.org/officeDocument/2006/relationships/image" Target="../media/image12.png"/><Relationship Id="rId2" Type="http://schemas.microsoft.com/office/2007/relationships/media" Target="../media/media22.m4a"/><Relationship Id="rId1" Type="http://schemas.openxmlformats.org/officeDocument/2006/relationships/tags" Target="../tags/tag11.xml"/><Relationship Id="rId6" Type="http://schemas.microsoft.com/office/2007/relationships/hdphoto" Target="../media/hdphoto2.wdp"/><Relationship Id="rId11" Type="http://schemas.openxmlformats.org/officeDocument/2006/relationships/image" Target="../media/image1.png"/><Relationship Id="rId5" Type="http://schemas.openxmlformats.org/officeDocument/2006/relationships/image" Target="../media/image11.png"/><Relationship Id="rId10" Type="http://schemas.microsoft.com/office/2007/relationships/hdphoto" Target="../media/hdphoto4.wdp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audio" Target="../media/media23.m4a"/><Relationship Id="rId7" Type="http://schemas.openxmlformats.org/officeDocument/2006/relationships/image" Target="../media/image1.png"/><Relationship Id="rId2" Type="http://schemas.microsoft.com/office/2007/relationships/media" Target="../media/media23.m4a"/><Relationship Id="rId1" Type="http://schemas.openxmlformats.org/officeDocument/2006/relationships/tags" Target="../tags/tag1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9" name="Rectangle 98">
            <a:extLst>
              <a:ext uri="{FF2B5EF4-FFF2-40B4-BE49-F238E27FC236}">
                <a16:creationId xmlns:a16="http://schemas.microsoft.com/office/drawing/2014/main" id="{289ED1AA-8684-4D37-B208-8777E1A77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Graphic 33">
            <a:extLst>
              <a:ext uri="{FF2B5EF4-FFF2-40B4-BE49-F238E27FC236}">
                <a16:creationId xmlns:a16="http://schemas.microsoft.com/office/drawing/2014/main" id="{4180E01B-B1F4-437C-807D-1C930718E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10784" y="0"/>
            <a:ext cx="9570431" cy="6858000"/>
          </a:xfrm>
          <a:custGeom>
            <a:avLst/>
            <a:gdLst>
              <a:gd name="connsiteX0" fmla="*/ 7178288 w 7187261"/>
              <a:gd name="connsiteY0" fmla="*/ 2604802 h 5150263"/>
              <a:gd name="connsiteX1" fmla="*/ 7169335 w 7187261"/>
              <a:gd name="connsiteY1" fmla="*/ 2328577 h 5150263"/>
              <a:gd name="connsiteX2" fmla="*/ 7060845 w 7187261"/>
              <a:gd name="connsiteY2" fmla="*/ 1661160 h 5150263"/>
              <a:gd name="connsiteX3" fmla="*/ 6212263 w 7187261"/>
              <a:gd name="connsiteY3" fmla="*/ 243840 h 5150263"/>
              <a:gd name="connsiteX4" fmla="*/ 5953564 w 7187261"/>
              <a:gd name="connsiteY4" fmla="*/ 0 h 5150263"/>
              <a:gd name="connsiteX5" fmla="*/ 1408615 w 7187261"/>
              <a:gd name="connsiteY5" fmla="*/ 0 h 5150263"/>
              <a:gd name="connsiteX6" fmla="*/ 805111 w 7187261"/>
              <a:gd name="connsiteY6" fmla="*/ 676275 h 5150263"/>
              <a:gd name="connsiteX7" fmla="*/ 104928 w 7187261"/>
              <a:gd name="connsiteY7" fmla="*/ 2183035 h 5150263"/>
              <a:gd name="connsiteX8" fmla="*/ 51588 w 7187261"/>
              <a:gd name="connsiteY8" fmla="*/ 2400014 h 5150263"/>
              <a:gd name="connsiteX9" fmla="*/ 41301 w 7187261"/>
              <a:gd name="connsiteY9" fmla="*/ 2424208 h 5150263"/>
              <a:gd name="connsiteX10" fmla="*/ 119692 w 7187261"/>
              <a:gd name="connsiteY10" fmla="*/ 1834801 h 5150263"/>
              <a:gd name="connsiteX11" fmla="*/ 870071 w 7187261"/>
              <a:gd name="connsiteY11" fmla="*/ 462248 h 5150263"/>
              <a:gd name="connsiteX12" fmla="*/ 1389279 w 7187261"/>
              <a:gd name="connsiteY12" fmla="*/ 476 h 5150263"/>
              <a:gd name="connsiteX13" fmla="*/ 1320223 w 7187261"/>
              <a:gd name="connsiteY13" fmla="*/ 476 h 5150263"/>
              <a:gd name="connsiteX14" fmla="*/ 423158 w 7187261"/>
              <a:gd name="connsiteY14" fmla="*/ 989743 h 5150263"/>
              <a:gd name="connsiteX15" fmla="*/ 25585 w 7187261"/>
              <a:gd name="connsiteY15" fmla="*/ 2113693 h 5150263"/>
              <a:gd name="connsiteX16" fmla="*/ 2344 w 7187261"/>
              <a:gd name="connsiteY16" fmla="*/ 2725865 h 5150263"/>
              <a:gd name="connsiteX17" fmla="*/ 447256 w 7187261"/>
              <a:gd name="connsiteY17" fmla="*/ 4210717 h 5150263"/>
              <a:gd name="connsiteX18" fmla="*/ 1138962 w 7187261"/>
              <a:gd name="connsiteY18" fmla="*/ 4988910 h 5150263"/>
              <a:gd name="connsiteX19" fmla="*/ 1348512 w 7187261"/>
              <a:gd name="connsiteY19" fmla="*/ 5146834 h 5150263"/>
              <a:gd name="connsiteX20" fmla="*/ 1422712 w 7187261"/>
              <a:gd name="connsiteY20" fmla="*/ 5146834 h 5150263"/>
              <a:gd name="connsiteX21" fmla="*/ 480594 w 7187261"/>
              <a:gd name="connsiteY21" fmla="*/ 4187952 h 5150263"/>
              <a:gd name="connsiteX22" fmla="*/ 398679 w 7187261"/>
              <a:gd name="connsiteY22" fmla="*/ 4046125 h 5150263"/>
              <a:gd name="connsiteX23" fmla="*/ 411823 w 7187261"/>
              <a:gd name="connsiteY23" fmla="*/ 4053078 h 5150263"/>
              <a:gd name="connsiteX24" fmla="*/ 1439380 w 7187261"/>
              <a:gd name="connsiteY24" fmla="*/ 5147405 h 5150263"/>
              <a:gd name="connsiteX25" fmla="*/ 5710010 w 7187261"/>
              <a:gd name="connsiteY25" fmla="*/ 5150263 h 5150263"/>
              <a:gd name="connsiteX26" fmla="*/ 5999665 w 7187261"/>
              <a:gd name="connsiteY26" fmla="*/ 4910900 h 5150263"/>
              <a:gd name="connsiteX27" fmla="*/ 6954165 w 7187261"/>
              <a:gd name="connsiteY27" fmla="*/ 3545777 h 5150263"/>
              <a:gd name="connsiteX28" fmla="*/ 7137712 w 7187261"/>
              <a:gd name="connsiteY28" fmla="*/ 2799207 h 5150263"/>
              <a:gd name="connsiteX29" fmla="*/ 7142951 w 7187261"/>
              <a:gd name="connsiteY29" fmla="*/ 2754535 h 5150263"/>
              <a:gd name="connsiteX30" fmla="*/ 7149428 w 7187261"/>
              <a:gd name="connsiteY30" fmla="*/ 2774823 h 5150263"/>
              <a:gd name="connsiteX31" fmla="*/ 7066465 w 7187261"/>
              <a:gd name="connsiteY31" fmla="*/ 3465672 h 5150263"/>
              <a:gd name="connsiteX32" fmla="*/ 6452578 w 7187261"/>
              <a:gd name="connsiteY32" fmla="*/ 4552760 h 5150263"/>
              <a:gd name="connsiteX33" fmla="*/ 5752110 w 7187261"/>
              <a:gd name="connsiteY33" fmla="*/ 5150263 h 5150263"/>
              <a:gd name="connsiteX34" fmla="*/ 5827643 w 7187261"/>
              <a:gd name="connsiteY34" fmla="*/ 5150263 h 5150263"/>
              <a:gd name="connsiteX35" fmla="*/ 6642793 w 7187261"/>
              <a:gd name="connsiteY35" fmla="*/ 4389406 h 5150263"/>
              <a:gd name="connsiteX36" fmla="*/ 7102469 w 7187261"/>
              <a:gd name="connsiteY36" fmla="*/ 3490817 h 5150263"/>
              <a:gd name="connsiteX37" fmla="*/ 7187242 w 7187261"/>
              <a:gd name="connsiteY37" fmla="*/ 2990183 h 5150263"/>
              <a:gd name="connsiteX38" fmla="*/ 7178288 w 7187261"/>
              <a:gd name="connsiteY38" fmla="*/ 2604802 h 5150263"/>
              <a:gd name="connsiteX39" fmla="*/ 6342565 w 7187261"/>
              <a:gd name="connsiteY39" fmla="*/ 441389 h 5150263"/>
              <a:gd name="connsiteX40" fmla="*/ 7126567 w 7187261"/>
              <a:gd name="connsiteY40" fmla="*/ 2355056 h 5150263"/>
              <a:gd name="connsiteX41" fmla="*/ 6342565 w 7187261"/>
              <a:gd name="connsiteY41" fmla="*/ 441389 h 5150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187261" h="5150263">
                <a:moveTo>
                  <a:pt x="7178288" y="2604802"/>
                </a:moveTo>
                <a:cubicBezTo>
                  <a:pt x="7168763" y="2513076"/>
                  <a:pt x="7174478" y="2420684"/>
                  <a:pt x="7169335" y="2328577"/>
                </a:cubicBezTo>
                <a:cubicBezTo>
                  <a:pt x="7156952" y="2102882"/>
                  <a:pt x="7120586" y="1879149"/>
                  <a:pt x="7060845" y="1661160"/>
                </a:cubicBezTo>
                <a:cubicBezTo>
                  <a:pt x="6910588" y="1121007"/>
                  <a:pt x="6617428" y="631374"/>
                  <a:pt x="6212263" y="243840"/>
                </a:cubicBezTo>
                <a:cubicBezTo>
                  <a:pt x="6126538" y="162496"/>
                  <a:pt x="6040813" y="80201"/>
                  <a:pt x="5953564" y="0"/>
                </a:cubicBezTo>
                <a:lnTo>
                  <a:pt x="1408615" y="0"/>
                </a:lnTo>
                <a:cubicBezTo>
                  <a:pt x="1180967" y="200316"/>
                  <a:pt x="978332" y="427387"/>
                  <a:pt x="805111" y="676275"/>
                </a:cubicBezTo>
                <a:cubicBezTo>
                  <a:pt x="481261" y="1136523"/>
                  <a:pt x="252089" y="1640872"/>
                  <a:pt x="104928" y="2183035"/>
                </a:cubicBezTo>
                <a:cubicBezTo>
                  <a:pt x="85878" y="2254853"/>
                  <a:pt x="69495" y="2327720"/>
                  <a:pt x="51588" y="2400014"/>
                </a:cubicBezTo>
                <a:cubicBezTo>
                  <a:pt x="49683" y="2407634"/>
                  <a:pt x="51588" y="2416969"/>
                  <a:pt x="41301" y="2424208"/>
                </a:cubicBezTo>
                <a:cubicBezTo>
                  <a:pt x="45900" y="2225469"/>
                  <a:pt x="72186" y="2027834"/>
                  <a:pt x="119692" y="1834801"/>
                </a:cubicBezTo>
                <a:cubicBezTo>
                  <a:pt x="247993" y="1310926"/>
                  <a:pt x="506121" y="857726"/>
                  <a:pt x="870071" y="462248"/>
                </a:cubicBezTo>
                <a:cubicBezTo>
                  <a:pt x="1027729" y="291823"/>
                  <a:pt x="1201617" y="137169"/>
                  <a:pt x="1389279" y="476"/>
                </a:cubicBezTo>
                <a:lnTo>
                  <a:pt x="1320223" y="476"/>
                </a:lnTo>
                <a:cubicBezTo>
                  <a:pt x="960844" y="274320"/>
                  <a:pt x="656330" y="599123"/>
                  <a:pt x="423158" y="989743"/>
                </a:cubicBezTo>
                <a:cubicBezTo>
                  <a:pt x="215608" y="1337596"/>
                  <a:pt x="80258" y="1711357"/>
                  <a:pt x="25585" y="2113693"/>
                </a:cubicBezTo>
                <a:cubicBezTo>
                  <a:pt x="-2705" y="2316480"/>
                  <a:pt x="-2228" y="2521077"/>
                  <a:pt x="2344" y="2725865"/>
                </a:cubicBezTo>
                <a:cubicBezTo>
                  <a:pt x="14155" y="3261932"/>
                  <a:pt x="170650" y="3754565"/>
                  <a:pt x="447256" y="4210717"/>
                </a:cubicBezTo>
                <a:cubicBezTo>
                  <a:pt x="629851" y="4511612"/>
                  <a:pt x="866356" y="4767167"/>
                  <a:pt x="1138962" y="4988910"/>
                </a:cubicBezTo>
                <a:cubicBezTo>
                  <a:pt x="1207161" y="5044345"/>
                  <a:pt x="1277008" y="5096990"/>
                  <a:pt x="1348512" y="5146834"/>
                </a:cubicBezTo>
                <a:lnTo>
                  <a:pt x="1422712" y="5146834"/>
                </a:lnTo>
                <a:cubicBezTo>
                  <a:pt x="1043426" y="4892802"/>
                  <a:pt x="724720" y="4577334"/>
                  <a:pt x="480594" y="4187952"/>
                </a:cubicBezTo>
                <a:cubicBezTo>
                  <a:pt x="452019" y="4141851"/>
                  <a:pt x="423444" y="4095179"/>
                  <a:pt x="398679" y="4046125"/>
                </a:cubicBezTo>
                <a:cubicBezTo>
                  <a:pt x="407442" y="4043267"/>
                  <a:pt x="409156" y="4048982"/>
                  <a:pt x="411823" y="4053078"/>
                </a:cubicBezTo>
                <a:cubicBezTo>
                  <a:pt x="683572" y="4484656"/>
                  <a:pt x="1033139" y="4842701"/>
                  <a:pt x="1439380" y="5147405"/>
                </a:cubicBezTo>
                <a:lnTo>
                  <a:pt x="5710010" y="5150263"/>
                </a:lnTo>
                <a:cubicBezTo>
                  <a:pt x="5810594" y="5075482"/>
                  <a:pt x="5907272" y="4995587"/>
                  <a:pt x="5999665" y="4910900"/>
                </a:cubicBezTo>
                <a:cubicBezTo>
                  <a:pt x="6418765" y="4526661"/>
                  <a:pt x="6746901" y="4078129"/>
                  <a:pt x="6954165" y="3545777"/>
                </a:cubicBezTo>
                <a:cubicBezTo>
                  <a:pt x="7048234" y="3306175"/>
                  <a:pt x="7109956" y="3055115"/>
                  <a:pt x="7137712" y="2799207"/>
                </a:cubicBezTo>
                <a:cubicBezTo>
                  <a:pt x="7139236" y="2784920"/>
                  <a:pt x="7141046" y="2770632"/>
                  <a:pt x="7142951" y="2754535"/>
                </a:cubicBezTo>
                <a:cubicBezTo>
                  <a:pt x="7151714" y="2760440"/>
                  <a:pt x="7149237" y="2768441"/>
                  <a:pt x="7149428" y="2774823"/>
                </a:cubicBezTo>
                <a:cubicBezTo>
                  <a:pt x="7156743" y="3007967"/>
                  <a:pt x="7128777" y="3240881"/>
                  <a:pt x="7066465" y="3465672"/>
                </a:cubicBezTo>
                <a:cubicBezTo>
                  <a:pt x="6952165" y="3878580"/>
                  <a:pt x="6737948" y="4235863"/>
                  <a:pt x="6452578" y="4552760"/>
                </a:cubicBezTo>
                <a:cubicBezTo>
                  <a:pt x="6244553" y="4783836"/>
                  <a:pt x="6008809" y="4980242"/>
                  <a:pt x="5752110" y="5150263"/>
                </a:cubicBezTo>
                <a:lnTo>
                  <a:pt x="5827643" y="5150263"/>
                </a:lnTo>
                <a:cubicBezTo>
                  <a:pt x="6136539" y="4938904"/>
                  <a:pt x="6412192" y="4689348"/>
                  <a:pt x="6642793" y="4389406"/>
                </a:cubicBezTo>
                <a:cubicBezTo>
                  <a:pt x="6851295" y="4118324"/>
                  <a:pt x="7009125" y="3820859"/>
                  <a:pt x="7102469" y="3490817"/>
                </a:cubicBezTo>
                <a:cubicBezTo>
                  <a:pt x="7148646" y="3327473"/>
                  <a:pt x="7177069" y="3159624"/>
                  <a:pt x="7187242" y="2990183"/>
                </a:cubicBezTo>
                <a:cubicBezTo>
                  <a:pt x="7187623" y="2984087"/>
                  <a:pt x="7182384" y="2642330"/>
                  <a:pt x="7178288" y="2604802"/>
                </a:cubicBezTo>
                <a:close/>
                <a:moveTo>
                  <a:pt x="6342565" y="441389"/>
                </a:moveTo>
                <a:cubicBezTo>
                  <a:pt x="6829797" y="986533"/>
                  <a:pt x="7091135" y="1624422"/>
                  <a:pt x="7126567" y="2355056"/>
                </a:cubicBezTo>
                <a:cubicBezTo>
                  <a:pt x="7001123" y="1661827"/>
                  <a:pt x="6756426" y="1017365"/>
                  <a:pt x="6342565" y="441389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C53F8B-31D6-4543-9B94-D18C710E28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58716" y="955309"/>
            <a:ext cx="7074568" cy="2898975"/>
          </a:xfrm>
        </p:spPr>
        <p:txBody>
          <a:bodyPr>
            <a:normAutofit/>
          </a:bodyPr>
          <a:lstStyle/>
          <a:p>
            <a:r>
              <a:rPr lang="en-US" sz="6600" dirty="0">
                <a:solidFill>
                  <a:srgbClr val="FFFFFF"/>
                </a:solidFill>
              </a:rPr>
              <a:t>A Cross-Coin Cryptocurrency Analysis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72B6A0-1113-46F1-9EC4-D850463B8F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34916" y="4533813"/>
            <a:ext cx="6930189" cy="9384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By Quinton Carter</a:t>
            </a:r>
          </a:p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03" name="sketch line">
            <a:extLst>
              <a:ext uri="{FF2B5EF4-FFF2-40B4-BE49-F238E27FC236}">
                <a16:creationId xmlns:a16="http://schemas.microsoft.com/office/drawing/2014/main" id="{41F77738-2AF0-4750-A0C7-F97C2C1759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173498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563791 w 4243589"/>
              <a:gd name="connsiteY1" fmla="*/ 0 h 18288"/>
              <a:gd name="connsiteX2" fmla="*/ 1042710 w 4243589"/>
              <a:gd name="connsiteY2" fmla="*/ 0 h 18288"/>
              <a:gd name="connsiteX3" fmla="*/ 1564066 w 4243589"/>
              <a:gd name="connsiteY3" fmla="*/ 0 h 18288"/>
              <a:gd name="connsiteX4" fmla="*/ 2212729 w 4243589"/>
              <a:gd name="connsiteY4" fmla="*/ 0 h 18288"/>
              <a:gd name="connsiteX5" fmla="*/ 2776520 w 4243589"/>
              <a:gd name="connsiteY5" fmla="*/ 0 h 18288"/>
              <a:gd name="connsiteX6" fmla="*/ 3297875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637362 w 4243589"/>
              <a:gd name="connsiteY9" fmla="*/ 18288 h 18288"/>
              <a:gd name="connsiteX10" fmla="*/ 3116007 w 4243589"/>
              <a:gd name="connsiteY10" fmla="*/ 18288 h 18288"/>
              <a:gd name="connsiteX11" fmla="*/ 2424908 w 4243589"/>
              <a:gd name="connsiteY11" fmla="*/ 18288 h 18288"/>
              <a:gd name="connsiteX12" fmla="*/ 1861117 w 4243589"/>
              <a:gd name="connsiteY12" fmla="*/ 18288 h 18288"/>
              <a:gd name="connsiteX13" fmla="*/ 1382198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41275" cap="rnd">
            <a:solidFill>
              <a:srgbClr val="FFFFFF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15988E4E-F248-40ED-9E0F-EDE57D0D173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277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090"/>
    </mc:Choice>
    <mc:Fallback xmlns="">
      <p:transition spd="slow" advTm="360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7" name="Rectangle 56">
            <a:extLst>
              <a:ext uri="{FF2B5EF4-FFF2-40B4-BE49-F238E27FC236}">
                <a16:creationId xmlns:a16="http://schemas.microsoft.com/office/drawing/2014/main" id="{46F1F2C8-798B-4CCE-A851-94AFAF350B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755E9CD0-04B0-4A3C-B291-AD913379C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1DD8BF3B-6066-418C-8D1A-75C5E396FC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2624479"/>
            <a:ext cx="812427" cy="812427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8" name="Block Arc 62">
            <a:extLst>
              <a:ext uri="{FF2B5EF4-FFF2-40B4-BE49-F238E27FC236}">
                <a16:creationId xmlns:a16="http://schemas.microsoft.com/office/drawing/2014/main" id="{80BC66F9-7A74-4286-AD22-1174052CC2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912417" y="1202394"/>
            <a:ext cx="2387600" cy="2387600"/>
          </a:xfrm>
          <a:prstGeom prst="blockArc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0" name="Freeform: Shape 64">
            <a:extLst>
              <a:ext uri="{FF2B5EF4-FFF2-40B4-BE49-F238E27FC236}">
                <a16:creationId xmlns:a16="http://schemas.microsoft.com/office/drawing/2014/main" id="{D8142CC3-2B5C-48E6-9DF0-6C8ACBAF23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0"/>
            <a:ext cx="2315251" cy="1550992"/>
          </a:xfrm>
          <a:custGeom>
            <a:avLst/>
            <a:gdLst>
              <a:gd name="connsiteX0" fmla="*/ 0 w 2315251"/>
              <a:gd name="connsiteY0" fmla="*/ 0 h 1550992"/>
              <a:gd name="connsiteX1" fmla="*/ 138700 w 2315251"/>
              <a:gd name="connsiteY1" fmla="*/ 0 h 1550992"/>
              <a:gd name="connsiteX2" fmla="*/ 138700 w 2315251"/>
              <a:gd name="connsiteY2" fmla="*/ 1361400 h 1550992"/>
              <a:gd name="connsiteX3" fmla="*/ 2107387 w 2315251"/>
              <a:gd name="connsiteY3" fmla="*/ 222673 h 1550992"/>
              <a:gd name="connsiteX4" fmla="*/ 1722420 w 2315251"/>
              <a:gd name="connsiteY4" fmla="*/ 0 h 1550992"/>
              <a:gd name="connsiteX5" fmla="*/ 1999436 w 2315251"/>
              <a:gd name="connsiteY5" fmla="*/ 0 h 1550992"/>
              <a:gd name="connsiteX6" fmla="*/ 2280549 w 2315251"/>
              <a:gd name="connsiteY6" fmla="*/ 162605 h 1550992"/>
              <a:gd name="connsiteX7" fmla="*/ 2305953 w 2315251"/>
              <a:gd name="connsiteY7" fmla="*/ 257336 h 1550992"/>
              <a:gd name="connsiteX8" fmla="*/ 2280549 w 2315251"/>
              <a:gd name="connsiteY8" fmla="*/ 282740 h 1550992"/>
              <a:gd name="connsiteX9" fmla="*/ 104026 w 2315251"/>
              <a:gd name="connsiteY9" fmla="*/ 1541710 h 1550992"/>
              <a:gd name="connsiteX10" fmla="*/ 69351 w 2315251"/>
              <a:gd name="connsiteY10" fmla="*/ 1550992 h 1550992"/>
              <a:gd name="connsiteX11" fmla="*/ 0 w 2315251"/>
              <a:gd name="connsiteY11" fmla="*/ 1481643 h 155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15251" h="1550992">
                <a:moveTo>
                  <a:pt x="0" y="0"/>
                </a:moveTo>
                <a:lnTo>
                  <a:pt x="138700" y="0"/>
                </a:lnTo>
                <a:lnTo>
                  <a:pt x="138700" y="1361400"/>
                </a:lnTo>
                <a:lnTo>
                  <a:pt x="2107387" y="222673"/>
                </a:lnTo>
                <a:lnTo>
                  <a:pt x="1722420" y="0"/>
                </a:lnTo>
                <a:lnTo>
                  <a:pt x="1999436" y="0"/>
                </a:lnTo>
                <a:lnTo>
                  <a:pt x="2280549" y="162605"/>
                </a:lnTo>
                <a:cubicBezTo>
                  <a:pt x="2313720" y="181745"/>
                  <a:pt x="2325104" y="224155"/>
                  <a:pt x="2305953" y="257336"/>
                </a:cubicBezTo>
                <a:cubicBezTo>
                  <a:pt x="2299872" y="267889"/>
                  <a:pt x="2291101" y="276648"/>
                  <a:pt x="2280549" y="282740"/>
                </a:cubicBezTo>
                <a:lnTo>
                  <a:pt x="104026" y="1541710"/>
                </a:lnTo>
                <a:cubicBezTo>
                  <a:pt x="93484" y="1547802"/>
                  <a:pt x="81523" y="1551003"/>
                  <a:pt x="69351" y="1550992"/>
                </a:cubicBezTo>
                <a:cubicBezTo>
                  <a:pt x="31049" y="1550992"/>
                  <a:pt x="0" y="1519944"/>
                  <a:pt x="0" y="1481643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7B2D303B-3DD0-4319-9EAD-361847FEC7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724638" y="1331572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46A89C79-8EF3-4AF9-B3D9-59A883F41C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05550" y="4112081"/>
            <a:ext cx="1186451" cy="1771650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1" name="Arc 70">
            <a:extLst>
              <a:ext uri="{FF2B5EF4-FFF2-40B4-BE49-F238E27FC236}">
                <a16:creationId xmlns:a16="http://schemas.microsoft.com/office/drawing/2014/main" id="{EFE5CE34-4543-42E5-B82C-1F3D12422C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92895">
            <a:off x="6086940" y="4145122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72AF41FE-63D7-4695-81D2-66D2510E4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4962670"/>
            <a:ext cx="2643352" cy="1895331"/>
          </a:xfrm>
          <a:custGeom>
            <a:avLst/>
            <a:gdLst>
              <a:gd name="connsiteX0" fmla="*/ 1321676 w 2643352"/>
              <a:gd name="connsiteY0" fmla="*/ 0 h 1895331"/>
              <a:gd name="connsiteX1" fmla="*/ 2643352 w 2643352"/>
              <a:gd name="connsiteY1" fmla="*/ 1321676 h 1895331"/>
              <a:gd name="connsiteX2" fmla="*/ 2539488 w 2643352"/>
              <a:gd name="connsiteY2" fmla="*/ 1836132 h 1895331"/>
              <a:gd name="connsiteX3" fmla="*/ 2510970 w 2643352"/>
              <a:gd name="connsiteY3" fmla="*/ 1895331 h 1895331"/>
              <a:gd name="connsiteX4" fmla="*/ 132382 w 2643352"/>
              <a:gd name="connsiteY4" fmla="*/ 1895331 h 1895331"/>
              <a:gd name="connsiteX5" fmla="*/ 103864 w 2643352"/>
              <a:gd name="connsiteY5" fmla="*/ 1836132 h 1895331"/>
              <a:gd name="connsiteX6" fmla="*/ 0 w 2643352"/>
              <a:gd name="connsiteY6" fmla="*/ 1321676 h 1895331"/>
              <a:gd name="connsiteX7" fmla="*/ 1321676 w 2643352"/>
              <a:gd name="connsiteY7" fmla="*/ 0 h 1895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3352" h="1895331">
                <a:moveTo>
                  <a:pt x="1321676" y="0"/>
                </a:moveTo>
                <a:cubicBezTo>
                  <a:pt x="2051617" y="0"/>
                  <a:pt x="2643352" y="591735"/>
                  <a:pt x="2643352" y="1321676"/>
                </a:cubicBezTo>
                <a:cubicBezTo>
                  <a:pt x="2643352" y="1504161"/>
                  <a:pt x="2606369" y="1678009"/>
                  <a:pt x="2539488" y="1836132"/>
                </a:cubicBezTo>
                <a:lnTo>
                  <a:pt x="2510970" y="1895331"/>
                </a:lnTo>
                <a:lnTo>
                  <a:pt x="132382" y="1895331"/>
                </a:lnTo>
                <a:lnTo>
                  <a:pt x="103864" y="1836132"/>
                </a:lnTo>
                <a:cubicBezTo>
                  <a:pt x="36984" y="1678009"/>
                  <a:pt x="0" y="1504161"/>
                  <a:pt x="0" y="1321676"/>
                </a:cubicBezTo>
                <a:cubicBezTo>
                  <a:pt x="0" y="591735"/>
                  <a:pt x="591735" y="0"/>
                  <a:pt x="13216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B5A3FAA7-EC3E-4805-9B6B-479B1243C0A6}"/>
              </a:ext>
            </a:extLst>
          </p:cNvPr>
          <p:cNvSpPr txBox="1">
            <a:spLocks/>
          </p:cNvSpPr>
          <p:nvPr/>
        </p:nvSpPr>
        <p:spPr>
          <a:xfrm>
            <a:off x="105728" y="1114101"/>
            <a:ext cx="7335631" cy="566625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Cryptocurrency it is a digital asset.</a:t>
            </a:r>
          </a:p>
          <a:p>
            <a:pPr lvl="1"/>
            <a:r>
              <a:rPr lang="en-US" dirty="0"/>
              <a:t>It can be bought and sold online</a:t>
            </a:r>
          </a:p>
          <a:p>
            <a:pPr lvl="1"/>
            <a:r>
              <a:rPr lang="en-US" dirty="0"/>
              <a:t>Transactions are validated by a chain of approvers (blockchain)</a:t>
            </a:r>
            <a:br>
              <a:rPr lang="en-US" dirty="0"/>
            </a:br>
            <a:endParaRPr lang="en-US" dirty="0"/>
          </a:p>
          <a:p>
            <a:r>
              <a:rPr lang="en-US" dirty="0"/>
              <a:t>Assets are called “Coin’s”</a:t>
            </a:r>
          </a:p>
          <a:p>
            <a:pPr lvl="1"/>
            <a:r>
              <a:rPr lang="en-US" dirty="0"/>
              <a:t>Does not reference their physical value</a:t>
            </a:r>
            <a:br>
              <a:rPr lang="en-US" dirty="0"/>
            </a:br>
            <a:endParaRPr lang="en-US" dirty="0"/>
          </a:p>
          <a:p>
            <a:r>
              <a:rPr lang="en-US" dirty="0"/>
              <a:t>Cryptocurrency has been around for over a decade.</a:t>
            </a:r>
          </a:p>
          <a:p>
            <a:pPr lvl="1"/>
            <a:r>
              <a:rPr lang="en-US" dirty="0"/>
              <a:t>Has seen exponentially high growth in the assets value.</a:t>
            </a:r>
            <a:br>
              <a:rPr lang="en-US" dirty="0"/>
            </a:br>
            <a:endParaRPr lang="en-US" dirty="0"/>
          </a:p>
          <a:p>
            <a:r>
              <a:rPr lang="en-US" dirty="0"/>
              <a:t>How banks use digital currency</a:t>
            </a:r>
          </a:p>
          <a:p>
            <a:pPr lvl="1"/>
            <a:r>
              <a:rPr lang="en-US" dirty="0"/>
              <a:t>Customer provides legal tender (1 dollar)</a:t>
            </a:r>
          </a:p>
          <a:p>
            <a:pPr lvl="1"/>
            <a:r>
              <a:rPr lang="en-US" dirty="0"/>
              <a:t>Bank recognizes this dollar</a:t>
            </a:r>
          </a:p>
          <a:p>
            <a:pPr lvl="1"/>
            <a:r>
              <a:rPr lang="en-US" dirty="0"/>
              <a:t>Bank gives the customer rights to 1 digital dollar to spend</a:t>
            </a:r>
            <a:br>
              <a:rPr lang="en-US" dirty="0"/>
            </a:br>
            <a:endParaRPr lang="en-US" dirty="0"/>
          </a:p>
          <a:p>
            <a:r>
              <a:rPr lang="en-US" dirty="0"/>
              <a:t>Cryptocurrencies also includes additional features</a:t>
            </a:r>
          </a:p>
          <a:p>
            <a:pPr lvl="1"/>
            <a:r>
              <a:rPr lang="en-US" dirty="0"/>
              <a:t>Instant transfer of assets</a:t>
            </a:r>
          </a:p>
          <a:p>
            <a:pPr lvl="1"/>
            <a:r>
              <a:rPr lang="en-US" dirty="0"/>
              <a:t>No translation of currency</a:t>
            </a:r>
          </a:p>
          <a:p>
            <a:pPr lvl="1"/>
            <a:r>
              <a:rPr lang="en-US" dirty="0"/>
              <a:t>Public visibility of all transaction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19E9FE-6D10-4789-B01B-380B1FC05E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144" y="-11364"/>
            <a:ext cx="7030467" cy="1125466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6000" dirty="0"/>
              <a:t>What is Cryptocurrency?</a:t>
            </a:r>
            <a:endParaRPr lang="en-US" sz="60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8A36E36B-4944-4580-9A3F-D10DF7FF88C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6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5142"/>
    </mc:Choice>
    <mc:Fallback xmlns="">
      <p:transition spd="slow" advTm="951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7" name="Rectangle 86">
            <a:extLst>
              <a:ext uri="{FF2B5EF4-FFF2-40B4-BE49-F238E27FC236}">
                <a16:creationId xmlns:a16="http://schemas.microsoft.com/office/drawing/2014/main" id="{F12E7CC5-C78B-4EBD-9565-3FA00FAA6C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3A4529A5-F675-429F-8044-01372BB134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0"/>
            <a:ext cx="7562008" cy="6858000"/>
          </a:xfrm>
          <a:custGeom>
            <a:avLst/>
            <a:gdLst>
              <a:gd name="connsiteX0" fmla="*/ 7529613 w 7529613"/>
              <a:gd name="connsiteY0" fmla="*/ 0 h 6858000"/>
              <a:gd name="connsiteX1" fmla="*/ 1222331 w 7529613"/>
              <a:gd name="connsiteY1" fmla="*/ 0 h 6858000"/>
              <a:gd name="connsiteX2" fmla="*/ 1126483 w 7529613"/>
              <a:gd name="connsiteY2" fmla="*/ 148742 h 6858000"/>
              <a:gd name="connsiteX3" fmla="*/ 767554 w 7529613"/>
              <a:gd name="connsiteY3" fmla="*/ 819975 h 6858000"/>
              <a:gd name="connsiteX4" fmla="*/ 742103 w 7529613"/>
              <a:gd name="connsiteY4" fmla="*/ 854514 h 6858000"/>
              <a:gd name="connsiteX5" fmla="*/ 785881 w 7529613"/>
              <a:gd name="connsiteY5" fmla="*/ 750263 h 6858000"/>
              <a:gd name="connsiteX6" fmla="*/ 978978 w 7529613"/>
              <a:gd name="connsiteY6" fmla="*/ 331786 h 6858000"/>
              <a:gd name="connsiteX7" fmla="*/ 1155717 w 7529613"/>
              <a:gd name="connsiteY7" fmla="*/ 0 h 6858000"/>
              <a:gd name="connsiteX8" fmla="*/ 1098249 w 7529613"/>
              <a:gd name="connsiteY8" fmla="*/ 0 h 6858000"/>
              <a:gd name="connsiteX9" fmla="*/ 991458 w 7529613"/>
              <a:gd name="connsiteY9" fmla="*/ 196614 h 6858000"/>
              <a:gd name="connsiteX10" fmla="*/ 493941 w 7529613"/>
              <a:gd name="connsiteY10" fmla="*/ 1371196 h 6858000"/>
              <a:gd name="connsiteX11" fmla="*/ 46485 w 7529613"/>
              <a:gd name="connsiteY11" fmla="*/ 3331516 h 6858000"/>
              <a:gd name="connsiteX12" fmla="*/ 12252 w 7529613"/>
              <a:gd name="connsiteY12" fmla="*/ 4357388 h 6858000"/>
              <a:gd name="connsiteX13" fmla="*/ 170821 w 7529613"/>
              <a:gd name="connsiteY13" fmla="*/ 5552906 h 6858000"/>
              <a:gd name="connsiteX14" fmla="*/ 537265 w 7529613"/>
              <a:gd name="connsiteY14" fmla="*/ 6828295 h 6858000"/>
              <a:gd name="connsiteX15" fmla="*/ 549692 w 7529613"/>
              <a:gd name="connsiteY15" fmla="*/ 6858000 h 6858000"/>
              <a:gd name="connsiteX16" fmla="*/ 602234 w 7529613"/>
              <a:gd name="connsiteY16" fmla="*/ 6858000 h 6858000"/>
              <a:gd name="connsiteX17" fmla="*/ 595414 w 7529613"/>
              <a:gd name="connsiteY17" fmla="*/ 6841549 h 6858000"/>
              <a:gd name="connsiteX18" fmla="*/ 364260 w 7529613"/>
              <a:gd name="connsiteY18" fmla="*/ 6142729 h 6858000"/>
              <a:gd name="connsiteX19" fmla="*/ 213071 w 7529613"/>
              <a:gd name="connsiteY19" fmla="*/ 5513923 h 6858000"/>
              <a:gd name="connsiteX20" fmla="*/ 211290 w 7529613"/>
              <a:gd name="connsiteY20" fmla="*/ 5480401 h 6858000"/>
              <a:gd name="connsiteX21" fmla="*/ 311446 w 7529613"/>
              <a:gd name="connsiteY21" fmla="*/ 5830359 h 6858000"/>
              <a:gd name="connsiteX22" fmla="*/ 622963 w 7529613"/>
              <a:gd name="connsiteY22" fmla="*/ 6670527 h 6858000"/>
              <a:gd name="connsiteX23" fmla="*/ 710464 w 7529613"/>
              <a:gd name="connsiteY23" fmla="*/ 6858000 h 6858000"/>
              <a:gd name="connsiteX24" fmla="*/ 7529613 w 7529613"/>
              <a:gd name="connsiteY2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7529613" h="6858000">
                <a:moveTo>
                  <a:pt x="7529613" y="0"/>
                </a:moveTo>
                <a:lnTo>
                  <a:pt x="1222331" y="0"/>
                </a:lnTo>
                <a:lnTo>
                  <a:pt x="1126483" y="148742"/>
                </a:lnTo>
                <a:cubicBezTo>
                  <a:pt x="995323" y="365513"/>
                  <a:pt x="876174" y="589569"/>
                  <a:pt x="767554" y="819975"/>
                </a:cubicBezTo>
                <a:cubicBezTo>
                  <a:pt x="762210" y="833492"/>
                  <a:pt x="753441" y="845393"/>
                  <a:pt x="742103" y="854514"/>
                </a:cubicBezTo>
                <a:cubicBezTo>
                  <a:pt x="756737" y="819849"/>
                  <a:pt x="770991" y="784928"/>
                  <a:pt x="785881" y="750263"/>
                </a:cubicBezTo>
                <a:cubicBezTo>
                  <a:pt x="846713" y="608712"/>
                  <a:pt x="910948" y="469145"/>
                  <a:pt x="978978" y="331786"/>
                </a:cubicBezTo>
                <a:lnTo>
                  <a:pt x="1155717" y="0"/>
                </a:lnTo>
                <a:lnTo>
                  <a:pt x="1098249" y="0"/>
                </a:lnTo>
                <a:lnTo>
                  <a:pt x="991458" y="196614"/>
                </a:lnTo>
                <a:cubicBezTo>
                  <a:pt x="797017" y="573253"/>
                  <a:pt x="633548" y="966066"/>
                  <a:pt x="493941" y="1371196"/>
                </a:cubicBezTo>
                <a:cubicBezTo>
                  <a:pt x="276630" y="2007265"/>
                  <a:pt x="126659" y="2664286"/>
                  <a:pt x="46485" y="3331516"/>
                </a:cubicBezTo>
                <a:cubicBezTo>
                  <a:pt x="4488" y="3672965"/>
                  <a:pt x="-14219" y="4013908"/>
                  <a:pt x="12252" y="4357388"/>
                </a:cubicBezTo>
                <a:cubicBezTo>
                  <a:pt x="43558" y="4758899"/>
                  <a:pt x="90773" y="5157998"/>
                  <a:pt x="170821" y="5552906"/>
                </a:cubicBezTo>
                <a:cubicBezTo>
                  <a:pt x="259109" y="5988893"/>
                  <a:pt x="378967" y="6414594"/>
                  <a:pt x="537265" y="6828295"/>
                </a:cubicBezTo>
                <a:lnTo>
                  <a:pt x="549692" y="6858000"/>
                </a:lnTo>
                <a:lnTo>
                  <a:pt x="602234" y="6858000"/>
                </a:lnTo>
                <a:lnTo>
                  <a:pt x="595414" y="6841549"/>
                </a:lnTo>
                <a:cubicBezTo>
                  <a:pt x="507884" y="6614016"/>
                  <a:pt x="431296" y="6380817"/>
                  <a:pt x="364260" y="6142729"/>
                </a:cubicBezTo>
                <a:cubicBezTo>
                  <a:pt x="305974" y="5935370"/>
                  <a:pt x="262958" y="5723695"/>
                  <a:pt x="213071" y="5513923"/>
                </a:cubicBezTo>
                <a:cubicBezTo>
                  <a:pt x="211892" y="5502788"/>
                  <a:pt x="211299" y="5491601"/>
                  <a:pt x="211290" y="5480401"/>
                </a:cubicBezTo>
                <a:cubicBezTo>
                  <a:pt x="247814" y="5607635"/>
                  <a:pt x="276958" y="5719759"/>
                  <a:pt x="311446" y="5830359"/>
                </a:cubicBezTo>
                <a:cubicBezTo>
                  <a:pt x="401357" y="6118381"/>
                  <a:pt x="505060" y="6398531"/>
                  <a:pt x="622963" y="6670527"/>
                </a:cubicBezTo>
                <a:lnTo>
                  <a:pt x="710464" y="6858000"/>
                </a:lnTo>
                <a:lnTo>
                  <a:pt x="7529613" y="6858000"/>
                </a:lnTo>
                <a:close/>
              </a:path>
            </a:pathLst>
          </a:custGeom>
          <a:solidFill>
            <a:schemeClr val="accent2"/>
          </a:solidFill>
          <a:ln w="685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19E9FE-6D10-4789-B01B-380B1FC05E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9236" y="219417"/>
            <a:ext cx="5788326" cy="218807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dirty="0">
                <a:solidFill>
                  <a:schemeClr val="bg1"/>
                </a:solidFill>
              </a:rPr>
              <a:t>How Volatile is Cryptocurrency?</a:t>
            </a:r>
            <a:endParaRPr lang="en-US" sz="66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1" name="sketch line 1">
            <a:extLst>
              <a:ext uri="{FF2B5EF4-FFF2-40B4-BE49-F238E27FC236}">
                <a16:creationId xmlns:a16="http://schemas.microsoft.com/office/drawing/2014/main" id="{32C5B66D-E390-4A14-AB60-69626CBF29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199" y="5626353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563791 w 4243589"/>
              <a:gd name="connsiteY1" fmla="*/ 0 h 18288"/>
              <a:gd name="connsiteX2" fmla="*/ 1042710 w 4243589"/>
              <a:gd name="connsiteY2" fmla="*/ 0 h 18288"/>
              <a:gd name="connsiteX3" fmla="*/ 1564066 w 4243589"/>
              <a:gd name="connsiteY3" fmla="*/ 0 h 18288"/>
              <a:gd name="connsiteX4" fmla="*/ 2212729 w 4243589"/>
              <a:gd name="connsiteY4" fmla="*/ 0 h 18288"/>
              <a:gd name="connsiteX5" fmla="*/ 2776520 w 4243589"/>
              <a:gd name="connsiteY5" fmla="*/ 0 h 18288"/>
              <a:gd name="connsiteX6" fmla="*/ 3297875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637362 w 4243589"/>
              <a:gd name="connsiteY9" fmla="*/ 18288 h 18288"/>
              <a:gd name="connsiteX10" fmla="*/ 3116007 w 4243589"/>
              <a:gd name="connsiteY10" fmla="*/ 18288 h 18288"/>
              <a:gd name="connsiteX11" fmla="*/ 2424908 w 4243589"/>
              <a:gd name="connsiteY11" fmla="*/ 18288 h 18288"/>
              <a:gd name="connsiteX12" fmla="*/ 1861117 w 4243589"/>
              <a:gd name="connsiteY12" fmla="*/ 18288 h 18288"/>
              <a:gd name="connsiteX13" fmla="*/ 1382198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41275" cap="rnd">
            <a:solidFill>
              <a:srgbClr val="FFFFFF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sketch line">
            <a:extLst>
              <a:ext uri="{FF2B5EF4-FFF2-40B4-BE49-F238E27FC236}">
                <a16:creationId xmlns:a16="http://schemas.microsoft.com/office/drawing/2014/main" id="{646273DA-F933-4D17-A5FE-B1EF87FD7A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50653" y="5626353"/>
            <a:ext cx="3479619" cy="18288"/>
          </a:xfrm>
          <a:custGeom>
            <a:avLst/>
            <a:gdLst>
              <a:gd name="connsiteX0" fmla="*/ 0 w 3479619"/>
              <a:gd name="connsiteY0" fmla="*/ 0 h 18288"/>
              <a:gd name="connsiteX1" fmla="*/ 661128 w 3479619"/>
              <a:gd name="connsiteY1" fmla="*/ 0 h 18288"/>
              <a:gd name="connsiteX2" fmla="*/ 1357051 w 3479619"/>
              <a:gd name="connsiteY2" fmla="*/ 0 h 18288"/>
              <a:gd name="connsiteX3" fmla="*/ 2087771 w 3479619"/>
              <a:gd name="connsiteY3" fmla="*/ 0 h 18288"/>
              <a:gd name="connsiteX4" fmla="*/ 2818491 w 3479619"/>
              <a:gd name="connsiteY4" fmla="*/ 0 h 18288"/>
              <a:gd name="connsiteX5" fmla="*/ 3479619 w 3479619"/>
              <a:gd name="connsiteY5" fmla="*/ 0 h 18288"/>
              <a:gd name="connsiteX6" fmla="*/ 3479619 w 3479619"/>
              <a:gd name="connsiteY6" fmla="*/ 18288 h 18288"/>
              <a:gd name="connsiteX7" fmla="*/ 2714103 w 3479619"/>
              <a:gd name="connsiteY7" fmla="*/ 18288 h 18288"/>
              <a:gd name="connsiteX8" fmla="*/ 1948587 w 3479619"/>
              <a:gd name="connsiteY8" fmla="*/ 18288 h 18288"/>
              <a:gd name="connsiteX9" fmla="*/ 1252663 w 3479619"/>
              <a:gd name="connsiteY9" fmla="*/ 18288 h 18288"/>
              <a:gd name="connsiteX10" fmla="*/ 0 w 3479619"/>
              <a:gd name="connsiteY10" fmla="*/ 18288 h 18288"/>
              <a:gd name="connsiteX11" fmla="*/ 0 w 3479619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479619" h="18288" fill="none" extrusionOk="0">
                <a:moveTo>
                  <a:pt x="0" y="0"/>
                </a:moveTo>
                <a:cubicBezTo>
                  <a:pt x="178395" y="-3637"/>
                  <a:pt x="368619" y="-28254"/>
                  <a:pt x="661128" y="0"/>
                </a:cubicBezTo>
                <a:cubicBezTo>
                  <a:pt x="953637" y="28254"/>
                  <a:pt x="1022982" y="-4416"/>
                  <a:pt x="1357051" y="0"/>
                </a:cubicBezTo>
                <a:cubicBezTo>
                  <a:pt x="1691120" y="4416"/>
                  <a:pt x="1729558" y="27777"/>
                  <a:pt x="2087771" y="0"/>
                </a:cubicBezTo>
                <a:cubicBezTo>
                  <a:pt x="2445984" y="-27777"/>
                  <a:pt x="2592094" y="4429"/>
                  <a:pt x="2818491" y="0"/>
                </a:cubicBezTo>
                <a:cubicBezTo>
                  <a:pt x="3044888" y="-4429"/>
                  <a:pt x="3204567" y="26471"/>
                  <a:pt x="3479619" y="0"/>
                </a:cubicBezTo>
                <a:cubicBezTo>
                  <a:pt x="3478910" y="8157"/>
                  <a:pt x="3479206" y="12125"/>
                  <a:pt x="3479619" y="18288"/>
                </a:cubicBezTo>
                <a:cubicBezTo>
                  <a:pt x="3315855" y="-2963"/>
                  <a:pt x="3094885" y="26965"/>
                  <a:pt x="2714103" y="18288"/>
                </a:cubicBezTo>
                <a:cubicBezTo>
                  <a:pt x="2333321" y="9611"/>
                  <a:pt x="2260528" y="-15335"/>
                  <a:pt x="1948587" y="18288"/>
                </a:cubicBezTo>
                <a:cubicBezTo>
                  <a:pt x="1636646" y="51911"/>
                  <a:pt x="1489816" y="46369"/>
                  <a:pt x="1252663" y="18288"/>
                </a:cubicBezTo>
                <a:cubicBezTo>
                  <a:pt x="1015510" y="-9793"/>
                  <a:pt x="519812" y="-12177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479619" h="18288" stroke="0" extrusionOk="0">
                <a:moveTo>
                  <a:pt x="0" y="0"/>
                </a:moveTo>
                <a:cubicBezTo>
                  <a:pt x="326045" y="25020"/>
                  <a:pt x="425411" y="-17676"/>
                  <a:pt x="661128" y="0"/>
                </a:cubicBezTo>
                <a:cubicBezTo>
                  <a:pt x="896845" y="17676"/>
                  <a:pt x="1124825" y="1478"/>
                  <a:pt x="1252663" y="0"/>
                </a:cubicBezTo>
                <a:cubicBezTo>
                  <a:pt x="1380502" y="-1478"/>
                  <a:pt x="1694914" y="11788"/>
                  <a:pt x="2018179" y="0"/>
                </a:cubicBezTo>
                <a:cubicBezTo>
                  <a:pt x="2341444" y="-11788"/>
                  <a:pt x="2451167" y="12596"/>
                  <a:pt x="2679307" y="0"/>
                </a:cubicBezTo>
                <a:cubicBezTo>
                  <a:pt x="2907447" y="-12596"/>
                  <a:pt x="3094555" y="23821"/>
                  <a:pt x="3479619" y="0"/>
                </a:cubicBezTo>
                <a:cubicBezTo>
                  <a:pt x="3479355" y="4493"/>
                  <a:pt x="3480003" y="9472"/>
                  <a:pt x="3479619" y="18288"/>
                </a:cubicBezTo>
                <a:cubicBezTo>
                  <a:pt x="3311729" y="36782"/>
                  <a:pt x="3015946" y="7938"/>
                  <a:pt x="2783695" y="18288"/>
                </a:cubicBezTo>
                <a:cubicBezTo>
                  <a:pt x="2551444" y="28638"/>
                  <a:pt x="2398767" y="-13940"/>
                  <a:pt x="2018179" y="18288"/>
                </a:cubicBezTo>
                <a:cubicBezTo>
                  <a:pt x="1637591" y="50516"/>
                  <a:pt x="1634873" y="-6356"/>
                  <a:pt x="1426644" y="18288"/>
                </a:cubicBezTo>
                <a:cubicBezTo>
                  <a:pt x="1218415" y="42932"/>
                  <a:pt x="1006973" y="4094"/>
                  <a:pt x="730720" y="18288"/>
                </a:cubicBezTo>
                <a:cubicBezTo>
                  <a:pt x="454467" y="32482"/>
                  <a:pt x="291313" y="3910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8DA8C8B-B022-45F2-B222-5B0547651CA6}"/>
              </a:ext>
            </a:extLst>
          </p:cNvPr>
          <p:cNvSpPr txBox="1">
            <a:spLocks/>
          </p:cNvSpPr>
          <p:nvPr/>
        </p:nvSpPr>
        <p:spPr>
          <a:xfrm>
            <a:off x="7674150" y="923015"/>
            <a:ext cx="4298879" cy="524382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Bitcoin’s price history</a:t>
            </a:r>
          </a:p>
          <a:p>
            <a:r>
              <a:rPr lang="en-US" dirty="0"/>
              <a:t>2009 - Opened at $0</a:t>
            </a:r>
          </a:p>
          <a:p>
            <a:r>
              <a:rPr lang="en-US" dirty="0"/>
              <a:t>2010 – $0.09</a:t>
            </a:r>
          </a:p>
          <a:p>
            <a:r>
              <a:rPr lang="en-US" dirty="0"/>
              <a:t>2011</a:t>
            </a:r>
          </a:p>
          <a:p>
            <a:pPr lvl="1"/>
            <a:r>
              <a:rPr lang="en-US" dirty="0"/>
              <a:t>April 13 2011 – $1</a:t>
            </a:r>
          </a:p>
          <a:p>
            <a:pPr lvl="1"/>
            <a:r>
              <a:rPr lang="en-US" dirty="0"/>
              <a:t>3 months later</a:t>
            </a:r>
          </a:p>
          <a:p>
            <a:pPr lvl="1"/>
            <a:r>
              <a:rPr lang="en-US" dirty="0"/>
              <a:t>June 7 2011 – $29.60</a:t>
            </a:r>
          </a:p>
          <a:p>
            <a:r>
              <a:rPr lang="en-US" dirty="0"/>
              <a:t>In the past decade</a:t>
            </a:r>
          </a:p>
          <a:p>
            <a:pPr lvl="1"/>
            <a:r>
              <a:rPr lang="en-US" dirty="0"/>
              <a:t>March 2012 – $5</a:t>
            </a:r>
          </a:p>
          <a:p>
            <a:pPr lvl="1"/>
            <a:r>
              <a:rPr lang="en-US" dirty="0"/>
              <a:t>March 2022 –$40,000</a:t>
            </a:r>
          </a:p>
          <a:p>
            <a:r>
              <a:rPr lang="en-US" dirty="0"/>
              <a:t>This increase is equivalent to</a:t>
            </a:r>
          </a:p>
          <a:p>
            <a:pPr lvl="1"/>
            <a:r>
              <a:rPr lang="en-US" dirty="0"/>
              <a:t>$333 a month</a:t>
            </a:r>
          </a:p>
          <a:p>
            <a:pPr lvl="1"/>
            <a:r>
              <a:rPr lang="en-US" dirty="0"/>
              <a:t>$11 each day</a:t>
            </a:r>
          </a:p>
          <a:p>
            <a:pPr lvl="1"/>
            <a:r>
              <a:rPr lang="en-US" dirty="0"/>
              <a:t>Almost 1 penny an hour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7BE353F7-3C0F-4251-A4D1-D1378D2F0B3E}"/>
              </a:ext>
            </a:extLst>
          </p:cNvPr>
          <p:cNvSpPr txBox="1">
            <a:spLocks/>
          </p:cNvSpPr>
          <p:nvPr/>
        </p:nvSpPr>
        <p:spPr>
          <a:xfrm>
            <a:off x="672860" y="5766462"/>
            <a:ext cx="6564702" cy="74739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Put simply very volatile. But where there is risk there is the potential for great reward.</a:t>
            </a:r>
          </a:p>
          <a:p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1E67556-BB59-4E8A-82C1-554A02F1DB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282" b="99454" l="9939" r="97541">
                        <a14:foregroundMark x1="55020" y1="10929" x2="66701" y2="5829"/>
                        <a14:foregroundMark x1="66701" y1="5829" x2="75820" y2="6011"/>
                        <a14:foregroundMark x1="75820" y1="6011" x2="85758" y2="18215"/>
                        <a14:foregroundMark x1="85758" y1="18215" x2="94570" y2="51548"/>
                        <a14:foregroundMark x1="94570" y1="51548" x2="93443" y2="71403"/>
                        <a14:foregroundMark x1="93443" y1="71403" x2="89652" y2="86703"/>
                        <a14:foregroundMark x1="89652" y1="86703" x2="78893" y2="98361"/>
                        <a14:foregroundMark x1="78893" y1="98361" x2="57070" y2="98179"/>
                        <a14:foregroundMark x1="57070" y1="98179" x2="48770" y2="92714"/>
                        <a14:foregroundMark x1="48770" y1="92714" x2="43443" y2="83242"/>
                        <a14:foregroundMark x1="83914" y1="92896" x2="83402" y2="95628"/>
                        <a14:foregroundMark x1="80430" y1="99454" x2="80123" y2="99454"/>
                        <a14:foregroundMark x1="89549" y1="92714" x2="90779" y2="91621"/>
                        <a14:foregroundMark x1="92623" y1="83242" x2="97541" y2="48998"/>
                        <a14:foregroundMark x1="97541" y1="48998" x2="93443" y2="30965"/>
                        <a14:foregroundMark x1="63422" y1="5282" x2="70082" y2="546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1604" y="2423135"/>
            <a:ext cx="5666797" cy="3187573"/>
          </a:xfrm>
          <a:prstGeom prst="rect">
            <a:avLst/>
          </a:prstGeom>
        </p:spPr>
      </p:pic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7B6B0446-5CB1-43E7-84BE-EECDA751340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80523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917"/>
    </mc:Choice>
    <mc:Fallback xmlns="">
      <p:transition spd="slow" advTm="7491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9" name="Rectangle 98">
            <a:extLst>
              <a:ext uri="{FF2B5EF4-FFF2-40B4-BE49-F238E27FC236}">
                <a16:creationId xmlns:a16="http://schemas.microsoft.com/office/drawing/2014/main" id="{289ED1AA-8684-4D37-B208-8777E1A77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Graphic 33">
            <a:extLst>
              <a:ext uri="{FF2B5EF4-FFF2-40B4-BE49-F238E27FC236}">
                <a16:creationId xmlns:a16="http://schemas.microsoft.com/office/drawing/2014/main" id="{4180E01B-B1F4-437C-807D-1C930718E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10784" y="0"/>
            <a:ext cx="9570431" cy="6858000"/>
          </a:xfrm>
          <a:custGeom>
            <a:avLst/>
            <a:gdLst>
              <a:gd name="connsiteX0" fmla="*/ 7178288 w 7187261"/>
              <a:gd name="connsiteY0" fmla="*/ 2604802 h 5150263"/>
              <a:gd name="connsiteX1" fmla="*/ 7169335 w 7187261"/>
              <a:gd name="connsiteY1" fmla="*/ 2328577 h 5150263"/>
              <a:gd name="connsiteX2" fmla="*/ 7060845 w 7187261"/>
              <a:gd name="connsiteY2" fmla="*/ 1661160 h 5150263"/>
              <a:gd name="connsiteX3" fmla="*/ 6212263 w 7187261"/>
              <a:gd name="connsiteY3" fmla="*/ 243840 h 5150263"/>
              <a:gd name="connsiteX4" fmla="*/ 5953564 w 7187261"/>
              <a:gd name="connsiteY4" fmla="*/ 0 h 5150263"/>
              <a:gd name="connsiteX5" fmla="*/ 1408615 w 7187261"/>
              <a:gd name="connsiteY5" fmla="*/ 0 h 5150263"/>
              <a:gd name="connsiteX6" fmla="*/ 805111 w 7187261"/>
              <a:gd name="connsiteY6" fmla="*/ 676275 h 5150263"/>
              <a:gd name="connsiteX7" fmla="*/ 104928 w 7187261"/>
              <a:gd name="connsiteY7" fmla="*/ 2183035 h 5150263"/>
              <a:gd name="connsiteX8" fmla="*/ 51588 w 7187261"/>
              <a:gd name="connsiteY8" fmla="*/ 2400014 h 5150263"/>
              <a:gd name="connsiteX9" fmla="*/ 41301 w 7187261"/>
              <a:gd name="connsiteY9" fmla="*/ 2424208 h 5150263"/>
              <a:gd name="connsiteX10" fmla="*/ 119692 w 7187261"/>
              <a:gd name="connsiteY10" fmla="*/ 1834801 h 5150263"/>
              <a:gd name="connsiteX11" fmla="*/ 870071 w 7187261"/>
              <a:gd name="connsiteY11" fmla="*/ 462248 h 5150263"/>
              <a:gd name="connsiteX12" fmla="*/ 1389279 w 7187261"/>
              <a:gd name="connsiteY12" fmla="*/ 476 h 5150263"/>
              <a:gd name="connsiteX13" fmla="*/ 1320223 w 7187261"/>
              <a:gd name="connsiteY13" fmla="*/ 476 h 5150263"/>
              <a:gd name="connsiteX14" fmla="*/ 423158 w 7187261"/>
              <a:gd name="connsiteY14" fmla="*/ 989743 h 5150263"/>
              <a:gd name="connsiteX15" fmla="*/ 25585 w 7187261"/>
              <a:gd name="connsiteY15" fmla="*/ 2113693 h 5150263"/>
              <a:gd name="connsiteX16" fmla="*/ 2344 w 7187261"/>
              <a:gd name="connsiteY16" fmla="*/ 2725865 h 5150263"/>
              <a:gd name="connsiteX17" fmla="*/ 447256 w 7187261"/>
              <a:gd name="connsiteY17" fmla="*/ 4210717 h 5150263"/>
              <a:gd name="connsiteX18" fmla="*/ 1138962 w 7187261"/>
              <a:gd name="connsiteY18" fmla="*/ 4988910 h 5150263"/>
              <a:gd name="connsiteX19" fmla="*/ 1348512 w 7187261"/>
              <a:gd name="connsiteY19" fmla="*/ 5146834 h 5150263"/>
              <a:gd name="connsiteX20" fmla="*/ 1422712 w 7187261"/>
              <a:gd name="connsiteY20" fmla="*/ 5146834 h 5150263"/>
              <a:gd name="connsiteX21" fmla="*/ 480594 w 7187261"/>
              <a:gd name="connsiteY21" fmla="*/ 4187952 h 5150263"/>
              <a:gd name="connsiteX22" fmla="*/ 398679 w 7187261"/>
              <a:gd name="connsiteY22" fmla="*/ 4046125 h 5150263"/>
              <a:gd name="connsiteX23" fmla="*/ 411823 w 7187261"/>
              <a:gd name="connsiteY23" fmla="*/ 4053078 h 5150263"/>
              <a:gd name="connsiteX24" fmla="*/ 1439380 w 7187261"/>
              <a:gd name="connsiteY24" fmla="*/ 5147405 h 5150263"/>
              <a:gd name="connsiteX25" fmla="*/ 5710010 w 7187261"/>
              <a:gd name="connsiteY25" fmla="*/ 5150263 h 5150263"/>
              <a:gd name="connsiteX26" fmla="*/ 5999665 w 7187261"/>
              <a:gd name="connsiteY26" fmla="*/ 4910900 h 5150263"/>
              <a:gd name="connsiteX27" fmla="*/ 6954165 w 7187261"/>
              <a:gd name="connsiteY27" fmla="*/ 3545777 h 5150263"/>
              <a:gd name="connsiteX28" fmla="*/ 7137712 w 7187261"/>
              <a:gd name="connsiteY28" fmla="*/ 2799207 h 5150263"/>
              <a:gd name="connsiteX29" fmla="*/ 7142951 w 7187261"/>
              <a:gd name="connsiteY29" fmla="*/ 2754535 h 5150263"/>
              <a:gd name="connsiteX30" fmla="*/ 7149428 w 7187261"/>
              <a:gd name="connsiteY30" fmla="*/ 2774823 h 5150263"/>
              <a:gd name="connsiteX31" fmla="*/ 7066465 w 7187261"/>
              <a:gd name="connsiteY31" fmla="*/ 3465672 h 5150263"/>
              <a:gd name="connsiteX32" fmla="*/ 6452578 w 7187261"/>
              <a:gd name="connsiteY32" fmla="*/ 4552760 h 5150263"/>
              <a:gd name="connsiteX33" fmla="*/ 5752110 w 7187261"/>
              <a:gd name="connsiteY33" fmla="*/ 5150263 h 5150263"/>
              <a:gd name="connsiteX34" fmla="*/ 5827643 w 7187261"/>
              <a:gd name="connsiteY34" fmla="*/ 5150263 h 5150263"/>
              <a:gd name="connsiteX35" fmla="*/ 6642793 w 7187261"/>
              <a:gd name="connsiteY35" fmla="*/ 4389406 h 5150263"/>
              <a:gd name="connsiteX36" fmla="*/ 7102469 w 7187261"/>
              <a:gd name="connsiteY36" fmla="*/ 3490817 h 5150263"/>
              <a:gd name="connsiteX37" fmla="*/ 7187242 w 7187261"/>
              <a:gd name="connsiteY37" fmla="*/ 2990183 h 5150263"/>
              <a:gd name="connsiteX38" fmla="*/ 7178288 w 7187261"/>
              <a:gd name="connsiteY38" fmla="*/ 2604802 h 5150263"/>
              <a:gd name="connsiteX39" fmla="*/ 6342565 w 7187261"/>
              <a:gd name="connsiteY39" fmla="*/ 441389 h 5150263"/>
              <a:gd name="connsiteX40" fmla="*/ 7126567 w 7187261"/>
              <a:gd name="connsiteY40" fmla="*/ 2355056 h 5150263"/>
              <a:gd name="connsiteX41" fmla="*/ 6342565 w 7187261"/>
              <a:gd name="connsiteY41" fmla="*/ 441389 h 5150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187261" h="5150263">
                <a:moveTo>
                  <a:pt x="7178288" y="2604802"/>
                </a:moveTo>
                <a:cubicBezTo>
                  <a:pt x="7168763" y="2513076"/>
                  <a:pt x="7174478" y="2420684"/>
                  <a:pt x="7169335" y="2328577"/>
                </a:cubicBezTo>
                <a:cubicBezTo>
                  <a:pt x="7156952" y="2102882"/>
                  <a:pt x="7120586" y="1879149"/>
                  <a:pt x="7060845" y="1661160"/>
                </a:cubicBezTo>
                <a:cubicBezTo>
                  <a:pt x="6910588" y="1121007"/>
                  <a:pt x="6617428" y="631374"/>
                  <a:pt x="6212263" y="243840"/>
                </a:cubicBezTo>
                <a:cubicBezTo>
                  <a:pt x="6126538" y="162496"/>
                  <a:pt x="6040813" y="80201"/>
                  <a:pt x="5953564" y="0"/>
                </a:cubicBezTo>
                <a:lnTo>
                  <a:pt x="1408615" y="0"/>
                </a:lnTo>
                <a:cubicBezTo>
                  <a:pt x="1180967" y="200316"/>
                  <a:pt x="978332" y="427387"/>
                  <a:pt x="805111" y="676275"/>
                </a:cubicBezTo>
                <a:cubicBezTo>
                  <a:pt x="481261" y="1136523"/>
                  <a:pt x="252089" y="1640872"/>
                  <a:pt x="104928" y="2183035"/>
                </a:cubicBezTo>
                <a:cubicBezTo>
                  <a:pt x="85878" y="2254853"/>
                  <a:pt x="69495" y="2327720"/>
                  <a:pt x="51588" y="2400014"/>
                </a:cubicBezTo>
                <a:cubicBezTo>
                  <a:pt x="49683" y="2407634"/>
                  <a:pt x="51588" y="2416969"/>
                  <a:pt x="41301" y="2424208"/>
                </a:cubicBezTo>
                <a:cubicBezTo>
                  <a:pt x="45900" y="2225469"/>
                  <a:pt x="72186" y="2027834"/>
                  <a:pt x="119692" y="1834801"/>
                </a:cubicBezTo>
                <a:cubicBezTo>
                  <a:pt x="247993" y="1310926"/>
                  <a:pt x="506121" y="857726"/>
                  <a:pt x="870071" y="462248"/>
                </a:cubicBezTo>
                <a:cubicBezTo>
                  <a:pt x="1027729" y="291823"/>
                  <a:pt x="1201617" y="137169"/>
                  <a:pt x="1389279" y="476"/>
                </a:cubicBezTo>
                <a:lnTo>
                  <a:pt x="1320223" y="476"/>
                </a:lnTo>
                <a:cubicBezTo>
                  <a:pt x="960844" y="274320"/>
                  <a:pt x="656330" y="599123"/>
                  <a:pt x="423158" y="989743"/>
                </a:cubicBezTo>
                <a:cubicBezTo>
                  <a:pt x="215608" y="1337596"/>
                  <a:pt x="80258" y="1711357"/>
                  <a:pt x="25585" y="2113693"/>
                </a:cubicBezTo>
                <a:cubicBezTo>
                  <a:pt x="-2705" y="2316480"/>
                  <a:pt x="-2228" y="2521077"/>
                  <a:pt x="2344" y="2725865"/>
                </a:cubicBezTo>
                <a:cubicBezTo>
                  <a:pt x="14155" y="3261932"/>
                  <a:pt x="170650" y="3754565"/>
                  <a:pt x="447256" y="4210717"/>
                </a:cubicBezTo>
                <a:cubicBezTo>
                  <a:pt x="629851" y="4511612"/>
                  <a:pt x="866356" y="4767167"/>
                  <a:pt x="1138962" y="4988910"/>
                </a:cubicBezTo>
                <a:cubicBezTo>
                  <a:pt x="1207161" y="5044345"/>
                  <a:pt x="1277008" y="5096990"/>
                  <a:pt x="1348512" y="5146834"/>
                </a:cubicBezTo>
                <a:lnTo>
                  <a:pt x="1422712" y="5146834"/>
                </a:lnTo>
                <a:cubicBezTo>
                  <a:pt x="1043426" y="4892802"/>
                  <a:pt x="724720" y="4577334"/>
                  <a:pt x="480594" y="4187952"/>
                </a:cubicBezTo>
                <a:cubicBezTo>
                  <a:pt x="452019" y="4141851"/>
                  <a:pt x="423444" y="4095179"/>
                  <a:pt x="398679" y="4046125"/>
                </a:cubicBezTo>
                <a:cubicBezTo>
                  <a:pt x="407442" y="4043267"/>
                  <a:pt x="409156" y="4048982"/>
                  <a:pt x="411823" y="4053078"/>
                </a:cubicBezTo>
                <a:cubicBezTo>
                  <a:pt x="683572" y="4484656"/>
                  <a:pt x="1033139" y="4842701"/>
                  <a:pt x="1439380" y="5147405"/>
                </a:cubicBezTo>
                <a:lnTo>
                  <a:pt x="5710010" y="5150263"/>
                </a:lnTo>
                <a:cubicBezTo>
                  <a:pt x="5810594" y="5075482"/>
                  <a:pt x="5907272" y="4995587"/>
                  <a:pt x="5999665" y="4910900"/>
                </a:cubicBezTo>
                <a:cubicBezTo>
                  <a:pt x="6418765" y="4526661"/>
                  <a:pt x="6746901" y="4078129"/>
                  <a:pt x="6954165" y="3545777"/>
                </a:cubicBezTo>
                <a:cubicBezTo>
                  <a:pt x="7048234" y="3306175"/>
                  <a:pt x="7109956" y="3055115"/>
                  <a:pt x="7137712" y="2799207"/>
                </a:cubicBezTo>
                <a:cubicBezTo>
                  <a:pt x="7139236" y="2784920"/>
                  <a:pt x="7141046" y="2770632"/>
                  <a:pt x="7142951" y="2754535"/>
                </a:cubicBezTo>
                <a:cubicBezTo>
                  <a:pt x="7151714" y="2760440"/>
                  <a:pt x="7149237" y="2768441"/>
                  <a:pt x="7149428" y="2774823"/>
                </a:cubicBezTo>
                <a:cubicBezTo>
                  <a:pt x="7156743" y="3007967"/>
                  <a:pt x="7128777" y="3240881"/>
                  <a:pt x="7066465" y="3465672"/>
                </a:cubicBezTo>
                <a:cubicBezTo>
                  <a:pt x="6952165" y="3878580"/>
                  <a:pt x="6737948" y="4235863"/>
                  <a:pt x="6452578" y="4552760"/>
                </a:cubicBezTo>
                <a:cubicBezTo>
                  <a:pt x="6244553" y="4783836"/>
                  <a:pt x="6008809" y="4980242"/>
                  <a:pt x="5752110" y="5150263"/>
                </a:cubicBezTo>
                <a:lnTo>
                  <a:pt x="5827643" y="5150263"/>
                </a:lnTo>
                <a:cubicBezTo>
                  <a:pt x="6136539" y="4938904"/>
                  <a:pt x="6412192" y="4689348"/>
                  <a:pt x="6642793" y="4389406"/>
                </a:cubicBezTo>
                <a:cubicBezTo>
                  <a:pt x="6851295" y="4118324"/>
                  <a:pt x="7009125" y="3820859"/>
                  <a:pt x="7102469" y="3490817"/>
                </a:cubicBezTo>
                <a:cubicBezTo>
                  <a:pt x="7148646" y="3327473"/>
                  <a:pt x="7177069" y="3159624"/>
                  <a:pt x="7187242" y="2990183"/>
                </a:cubicBezTo>
                <a:cubicBezTo>
                  <a:pt x="7187623" y="2984087"/>
                  <a:pt x="7182384" y="2642330"/>
                  <a:pt x="7178288" y="2604802"/>
                </a:cubicBezTo>
                <a:close/>
                <a:moveTo>
                  <a:pt x="6342565" y="441389"/>
                </a:moveTo>
                <a:cubicBezTo>
                  <a:pt x="6829797" y="986533"/>
                  <a:pt x="7091135" y="1624422"/>
                  <a:pt x="7126567" y="2355056"/>
                </a:cubicBezTo>
                <a:cubicBezTo>
                  <a:pt x="7001123" y="1661827"/>
                  <a:pt x="6756426" y="1017365"/>
                  <a:pt x="6342565" y="441389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C53F8B-31D6-4543-9B94-D18C710E28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58716" y="955309"/>
            <a:ext cx="7074568" cy="2898975"/>
          </a:xfrm>
        </p:spPr>
        <p:txBody>
          <a:bodyPr>
            <a:normAutofit/>
          </a:bodyPr>
          <a:lstStyle/>
          <a:p>
            <a:r>
              <a:rPr lang="en-US" sz="6600" dirty="0">
                <a:solidFill>
                  <a:srgbClr val="FFFFFF"/>
                </a:solidFill>
              </a:rPr>
              <a:t>Let’s talk about the assets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72B6A0-1113-46F1-9EC4-D850463B8F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34916" y="4533813"/>
            <a:ext cx="6930189" cy="1684425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Bitcoin</a:t>
            </a:r>
          </a:p>
          <a:p>
            <a:r>
              <a:rPr lang="en-US" dirty="0">
                <a:solidFill>
                  <a:srgbClr val="FFFFFF"/>
                </a:solidFill>
              </a:rPr>
              <a:t>Ethereum</a:t>
            </a:r>
          </a:p>
          <a:p>
            <a:r>
              <a:rPr lang="en-US" dirty="0">
                <a:solidFill>
                  <a:srgbClr val="FFFFFF"/>
                </a:solidFill>
              </a:rPr>
              <a:t>Mana</a:t>
            </a:r>
          </a:p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03" name="sketch line">
            <a:extLst>
              <a:ext uri="{FF2B5EF4-FFF2-40B4-BE49-F238E27FC236}">
                <a16:creationId xmlns:a16="http://schemas.microsoft.com/office/drawing/2014/main" id="{41F77738-2AF0-4750-A0C7-F97C2C1759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173498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563791 w 4243589"/>
              <a:gd name="connsiteY1" fmla="*/ 0 h 18288"/>
              <a:gd name="connsiteX2" fmla="*/ 1042710 w 4243589"/>
              <a:gd name="connsiteY2" fmla="*/ 0 h 18288"/>
              <a:gd name="connsiteX3" fmla="*/ 1564066 w 4243589"/>
              <a:gd name="connsiteY3" fmla="*/ 0 h 18288"/>
              <a:gd name="connsiteX4" fmla="*/ 2212729 w 4243589"/>
              <a:gd name="connsiteY4" fmla="*/ 0 h 18288"/>
              <a:gd name="connsiteX5" fmla="*/ 2776520 w 4243589"/>
              <a:gd name="connsiteY5" fmla="*/ 0 h 18288"/>
              <a:gd name="connsiteX6" fmla="*/ 3297875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637362 w 4243589"/>
              <a:gd name="connsiteY9" fmla="*/ 18288 h 18288"/>
              <a:gd name="connsiteX10" fmla="*/ 3116007 w 4243589"/>
              <a:gd name="connsiteY10" fmla="*/ 18288 h 18288"/>
              <a:gd name="connsiteX11" fmla="*/ 2424908 w 4243589"/>
              <a:gd name="connsiteY11" fmla="*/ 18288 h 18288"/>
              <a:gd name="connsiteX12" fmla="*/ 1861117 w 4243589"/>
              <a:gd name="connsiteY12" fmla="*/ 18288 h 18288"/>
              <a:gd name="connsiteX13" fmla="*/ 1382198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41275" cap="rnd">
            <a:solidFill>
              <a:srgbClr val="FFFFFF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D273740F-8B4F-40B7-B522-401C81F243F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452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628"/>
    </mc:Choice>
    <mc:Fallback xmlns="">
      <p:transition spd="slow" advTm="156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8" name="Rectangle 97">
            <a:extLst>
              <a:ext uri="{FF2B5EF4-FFF2-40B4-BE49-F238E27FC236}">
                <a16:creationId xmlns:a16="http://schemas.microsoft.com/office/drawing/2014/main" id="{32D45EE4-C4F0-4F72-B1C6-39F596D138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Oval 7">
            <a:extLst>
              <a:ext uri="{FF2B5EF4-FFF2-40B4-BE49-F238E27FC236}">
                <a16:creationId xmlns:a16="http://schemas.microsoft.com/office/drawing/2014/main" id="{8C459BAD-4279-4A9D-B0C5-662C5F5ED2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3203463" y="-2060461"/>
            <a:ext cx="5649003" cy="10651671"/>
          </a:xfrm>
          <a:custGeom>
            <a:avLst/>
            <a:gdLst>
              <a:gd name="connsiteX0" fmla="*/ 0 w 5649003"/>
              <a:gd name="connsiteY0" fmla="*/ 5325836 h 10651671"/>
              <a:gd name="connsiteX1" fmla="*/ 2824502 w 5649003"/>
              <a:gd name="connsiteY1" fmla="*/ 0 h 10651671"/>
              <a:gd name="connsiteX2" fmla="*/ 5649004 w 5649003"/>
              <a:gd name="connsiteY2" fmla="*/ 5325836 h 10651671"/>
              <a:gd name="connsiteX3" fmla="*/ 2824502 w 5649003"/>
              <a:gd name="connsiteY3" fmla="*/ 10651672 h 10651671"/>
              <a:gd name="connsiteX4" fmla="*/ 0 w 5649003"/>
              <a:gd name="connsiteY4" fmla="*/ 5325836 h 10651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49003" h="10651671" fill="none" extrusionOk="0">
                <a:moveTo>
                  <a:pt x="0" y="5325836"/>
                </a:moveTo>
                <a:cubicBezTo>
                  <a:pt x="186946" y="2320485"/>
                  <a:pt x="1438121" y="-52385"/>
                  <a:pt x="2824502" y="0"/>
                </a:cubicBezTo>
                <a:cubicBezTo>
                  <a:pt x="4703838" y="-43168"/>
                  <a:pt x="5583840" y="2369660"/>
                  <a:pt x="5649004" y="5325836"/>
                </a:cubicBezTo>
                <a:cubicBezTo>
                  <a:pt x="5518761" y="8289338"/>
                  <a:pt x="4285196" y="10894014"/>
                  <a:pt x="2824502" y="10651672"/>
                </a:cubicBezTo>
                <a:cubicBezTo>
                  <a:pt x="1536945" y="11016699"/>
                  <a:pt x="142947" y="8418643"/>
                  <a:pt x="0" y="5325836"/>
                </a:cubicBezTo>
                <a:close/>
              </a:path>
              <a:path w="5649003" h="10651671" stroke="0" extrusionOk="0">
                <a:moveTo>
                  <a:pt x="0" y="5325836"/>
                </a:moveTo>
                <a:cubicBezTo>
                  <a:pt x="-54350" y="2332108"/>
                  <a:pt x="1351726" y="167869"/>
                  <a:pt x="2824502" y="0"/>
                </a:cubicBezTo>
                <a:cubicBezTo>
                  <a:pt x="4182679" y="-143942"/>
                  <a:pt x="5672665" y="2549517"/>
                  <a:pt x="5649004" y="5325836"/>
                </a:cubicBezTo>
                <a:cubicBezTo>
                  <a:pt x="5518596" y="8280244"/>
                  <a:pt x="4081190" y="10622204"/>
                  <a:pt x="2824502" y="10651672"/>
                </a:cubicBezTo>
                <a:cubicBezTo>
                  <a:pt x="1216708" y="10537144"/>
                  <a:pt x="-100850" y="8264979"/>
                  <a:pt x="0" y="5325836"/>
                </a:cubicBezTo>
                <a:close/>
              </a:path>
            </a:pathLst>
          </a:custGeom>
          <a:solidFill>
            <a:schemeClr val="accent2"/>
          </a:solidFill>
          <a:ln w="57150">
            <a:solidFill>
              <a:schemeClr val="accent2"/>
            </a:solidFill>
            <a:extLst>
              <a:ext uri="{C807C97D-BFC1-408E-A445-0C87EB9F89A2}">
                <ask:lineSketchStyleProps xmlns:ask="http://schemas.microsoft.com/office/drawing/2018/sketchyshapes" sd="63743190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19E9FE-6D10-4789-B01B-380B1FC05E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5940" y="384213"/>
            <a:ext cx="8055864" cy="111677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Bitcoin or BTC</a:t>
            </a:r>
          </a:p>
        </p:txBody>
      </p:sp>
      <p:sp>
        <p:nvSpPr>
          <p:cNvPr id="102" name="sketch line">
            <a:extLst>
              <a:ext uri="{FF2B5EF4-FFF2-40B4-BE49-F238E27FC236}">
                <a16:creationId xmlns:a16="http://schemas.microsoft.com/office/drawing/2014/main" id="{0953BC39-9D68-40BE-BF3C-5C4EB782AF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173498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563791 w 4243589"/>
              <a:gd name="connsiteY1" fmla="*/ 0 h 18288"/>
              <a:gd name="connsiteX2" fmla="*/ 1042710 w 4243589"/>
              <a:gd name="connsiteY2" fmla="*/ 0 h 18288"/>
              <a:gd name="connsiteX3" fmla="*/ 1564066 w 4243589"/>
              <a:gd name="connsiteY3" fmla="*/ 0 h 18288"/>
              <a:gd name="connsiteX4" fmla="*/ 2212729 w 4243589"/>
              <a:gd name="connsiteY4" fmla="*/ 0 h 18288"/>
              <a:gd name="connsiteX5" fmla="*/ 2776520 w 4243589"/>
              <a:gd name="connsiteY5" fmla="*/ 0 h 18288"/>
              <a:gd name="connsiteX6" fmla="*/ 3297875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637362 w 4243589"/>
              <a:gd name="connsiteY9" fmla="*/ 18288 h 18288"/>
              <a:gd name="connsiteX10" fmla="*/ 3116007 w 4243589"/>
              <a:gd name="connsiteY10" fmla="*/ 18288 h 18288"/>
              <a:gd name="connsiteX11" fmla="*/ 2424908 w 4243589"/>
              <a:gd name="connsiteY11" fmla="*/ 18288 h 18288"/>
              <a:gd name="connsiteX12" fmla="*/ 1861117 w 4243589"/>
              <a:gd name="connsiteY12" fmla="*/ 18288 h 18288"/>
              <a:gd name="connsiteX13" fmla="*/ 1382198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41275" cap="rnd">
            <a:solidFill>
              <a:srgbClr val="FFFFFF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4FE9DB-12A6-4E9D-89DF-CA8D7987FC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6431" y="1678976"/>
            <a:ext cx="8134882" cy="3350225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Bitcoin – BTC (Gold Standard) – cost $40,000 per coin</a:t>
            </a:r>
          </a:p>
          <a:p>
            <a:r>
              <a:rPr lang="en-US" dirty="0">
                <a:solidFill>
                  <a:schemeClr val="bg1"/>
                </a:solidFill>
              </a:rPr>
              <a:t>It’s the standard because it is the oldest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literally referred to as digital gold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Most widely known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Most adopted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Most successful cryptocurrency</a:t>
            </a:r>
          </a:p>
        </p:txBody>
      </p:sp>
      <p:pic>
        <p:nvPicPr>
          <p:cNvPr id="4098" name="Picture 2" descr="Why Did Bitcoin and Other Cryptos Drop Today? It's Not Just El Salvador. |  Barron's">
            <a:extLst>
              <a:ext uri="{FF2B5EF4-FFF2-40B4-BE49-F238E27FC236}">
                <a16:creationId xmlns:a16="http://schemas.microsoft.com/office/drawing/2014/main" id="{5956ED8F-6197-4A73-A53A-974682E997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1411" y="3433486"/>
            <a:ext cx="4347541" cy="3424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Bitcoin News by Cointelegraph">
            <a:extLst>
              <a:ext uri="{FF2B5EF4-FFF2-40B4-BE49-F238E27FC236}">
                <a16:creationId xmlns:a16="http://schemas.microsoft.com/office/drawing/2014/main" id="{F20DD862-5ED3-4B3A-A401-EDB3F1B5ED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2285" y="35513"/>
            <a:ext cx="2254928" cy="2254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D45B1D28-B487-43CF-9BDC-0C006BEE6267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23955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165"/>
    </mc:Choice>
    <mc:Fallback xmlns="">
      <p:transition spd="slow" advTm="2216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8" name="Rectangle 97">
            <a:extLst>
              <a:ext uri="{FF2B5EF4-FFF2-40B4-BE49-F238E27FC236}">
                <a16:creationId xmlns:a16="http://schemas.microsoft.com/office/drawing/2014/main" id="{32D45EE4-C4F0-4F72-B1C6-39F596D138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Oval 7">
            <a:extLst>
              <a:ext uri="{FF2B5EF4-FFF2-40B4-BE49-F238E27FC236}">
                <a16:creationId xmlns:a16="http://schemas.microsoft.com/office/drawing/2014/main" id="{8C459BAD-4279-4A9D-B0C5-662C5F5ED2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3203463" y="-2060461"/>
            <a:ext cx="5649003" cy="10651671"/>
          </a:xfrm>
          <a:custGeom>
            <a:avLst/>
            <a:gdLst>
              <a:gd name="connsiteX0" fmla="*/ 0 w 5649003"/>
              <a:gd name="connsiteY0" fmla="*/ 5325836 h 10651671"/>
              <a:gd name="connsiteX1" fmla="*/ 2824502 w 5649003"/>
              <a:gd name="connsiteY1" fmla="*/ 0 h 10651671"/>
              <a:gd name="connsiteX2" fmla="*/ 5649004 w 5649003"/>
              <a:gd name="connsiteY2" fmla="*/ 5325836 h 10651671"/>
              <a:gd name="connsiteX3" fmla="*/ 2824502 w 5649003"/>
              <a:gd name="connsiteY3" fmla="*/ 10651672 h 10651671"/>
              <a:gd name="connsiteX4" fmla="*/ 0 w 5649003"/>
              <a:gd name="connsiteY4" fmla="*/ 5325836 h 10651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49003" h="10651671" fill="none" extrusionOk="0">
                <a:moveTo>
                  <a:pt x="0" y="5325836"/>
                </a:moveTo>
                <a:cubicBezTo>
                  <a:pt x="186946" y="2320485"/>
                  <a:pt x="1438121" y="-52385"/>
                  <a:pt x="2824502" y="0"/>
                </a:cubicBezTo>
                <a:cubicBezTo>
                  <a:pt x="4703838" y="-43168"/>
                  <a:pt x="5583840" y="2369660"/>
                  <a:pt x="5649004" y="5325836"/>
                </a:cubicBezTo>
                <a:cubicBezTo>
                  <a:pt x="5518761" y="8289338"/>
                  <a:pt x="4285196" y="10894014"/>
                  <a:pt x="2824502" y="10651672"/>
                </a:cubicBezTo>
                <a:cubicBezTo>
                  <a:pt x="1536945" y="11016699"/>
                  <a:pt x="142947" y="8418643"/>
                  <a:pt x="0" y="5325836"/>
                </a:cubicBezTo>
                <a:close/>
              </a:path>
              <a:path w="5649003" h="10651671" stroke="0" extrusionOk="0">
                <a:moveTo>
                  <a:pt x="0" y="5325836"/>
                </a:moveTo>
                <a:cubicBezTo>
                  <a:pt x="-54350" y="2332108"/>
                  <a:pt x="1351726" y="167869"/>
                  <a:pt x="2824502" y="0"/>
                </a:cubicBezTo>
                <a:cubicBezTo>
                  <a:pt x="4182679" y="-143942"/>
                  <a:pt x="5672665" y="2549517"/>
                  <a:pt x="5649004" y="5325836"/>
                </a:cubicBezTo>
                <a:cubicBezTo>
                  <a:pt x="5518596" y="8280244"/>
                  <a:pt x="4081190" y="10622204"/>
                  <a:pt x="2824502" y="10651672"/>
                </a:cubicBezTo>
                <a:cubicBezTo>
                  <a:pt x="1216708" y="10537144"/>
                  <a:pt x="-100850" y="8264979"/>
                  <a:pt x="0" y="5325836"/>
                </a:cubicBezTo>
                <a:close/>
              </a:path>
            </a:pathLst>
          </a:custGeom>
          <a:solidFill>
            <a:schemeClr val="accent2"/>
          </a:solidFill>
          <a:ln w="57150">
            <a:solidFill>
              <a:schemeClr val="accent2"/>
            </a:solidFill>
            <a:extLst>
              <a:ext uri="{C807C97D-BFC1-408E-A445-0C87EB9F89A2}">
                <ask:lineSketchStyleProps xmlns:ask="http://schemas.microsoft.com/office/drawing/2018/sketchyshapes" sd="63743190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19E9FE-6D10-4789-B01B-380B1FC05E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0032" y="501537"/>
            <a:ext cx="8055864" cy="111677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Ethereum or </a:t>
            </a:r>
            <a:r>
              <a:rPr lang="en-US" sz="6600" dirty="0">
                <a:solidFill>
                  <a:srgbClr val="FFFFFF"/>
                </a:solidFill>
              </a:rPr>
              <a:t>ETH</a:t>
            </a:r>
            <a:endParaRPr lang="en-US" sz="66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2" name="sketch line">
            <a:extLst>
              <a:ext uri="{FF2B5EF4-FFF2-40B4-BE49-F238E27FC236}">
                <a16:creationId xmlns:a16="http://schemas.microsoft.com/office/drawing/2014/main" id="{0953BC39-9D68-40BE-BF3C-5C4EB782AF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173498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563791 w 4243589"/>
              <a:gd name="connsiteY1" fmla="*/ 0 h 18288"/>
              <a:gd name="connsiteX2" fmla="*/ 1042710 w 4243589"/>
              <a:gd name="connsiteY2" fmla="*/ 0 h 18288"/>
              <a:gd name="connsiteX3" fmla="*/ 1564066 w 4243589"/>
              <a:gd name="connsiteY3" fmla="*/ 0 h 18288"/>
              <a:gd name="connsiteX4" fmla="*/ 2212729 w 4243589"/>
              <a:gd name="connsiteY4" fmla="*/ 0 h 18288"/>
              <a:gd name="connsiteX5" fmla="*/ 2776520 w 4243589"/>
              <a:gd name="connsiteY5" fmla="*/ 0 h 18288"/>
              <a:gd name="connsiteX6" fmla="*/ 3297875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637362 w 4243589"/>
              <a:gd name="connsiteY9" fmla="*/ 18288 h 18288"/>
              <a:gd name="connsiteX10" fmla="*/ 3116007 w 4243589"/>
              <a:gd name="connsiteY10" fmla="*/ 18288 h 18288"/>
              <a:gd name="connsiteX11" fmla="*/ 2424908 w 4243589"/>
              <a:gd name="connsiteY11" fmla="*/ 18288 h 18288"/>
              <a:gd name="connsiteX12" fmla="*/ 1861117 w 4243589"/>
              <a:gd name="connsiteY12" fmla="*/ 18288 h 18288"/>
              <a:gd name="connsiteX13" fmla="*/ 1382198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41275" cap="rnd">
            <a:solidFill>
              <a:srgbClr val="FFFFFF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4FE9DB-12A6-4E9D-89DF-CA8D7987FC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6431" y="1678976"/>
            <a:ext cx="8134882" cy="3350225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Ethereum – ETH – cost $3,000 per coin</a:t>
            </a:r>
          </a:p>
          <a:p>
            <a:r>
              <a:rPr lang="en-US" dirty="0">
                <a:solidFill>
                  <a:schemeClr val="bg1"/>
                </a:solidFill>
              </a:rPr>
              <a:t>It is the next generation of block chain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Lower transaction costs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Lower fees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Less environmental impact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Is as widely known as BTC.</a:t>
            </a:r>
          </a:p>
        </p:txBody>
      </p:sp>
      <p:pic>
        <p:nvPicPr>
          <p:cNvPr id="3074" name="Picture 2" descr="Why The Ethereum Movie Will Be Produced By Ridley Scott">
            <a:extLst>
              <a:ext uri="{FF2B5EF4-FFF2-40B4-BE49-F238E27FC236}">
                <a16:creationId xmlns:a16="http://schemas.microsoft.com/office/drawing/2014/main" id="{8817F33B-AC33-4008-9297-25E267105E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40487"/>
            <a:ext cx="4645027" cy="2613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A fair comparison? Ethereum growth outpaces Bitcoin in 2021">
            <a:extLst>
              <a:ext uri="{FF2B5EF4-FFF2-40B4-BE49-F238E27FC236}">
                <a16:creationId xmlns:a16="http://schemas.microsoft.com/office/drawing/2014/main" id="{1BA6E21C-1761-433F-A950-9DAF07B774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9209" y="3131895"/>
            <a:ext cx="5589744" cy="3722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A372E746-D10D-473F-A95F-FB8C2EC84F19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9720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581"/>
    </mc:Choice>
    <mc:Fallback xmlns="">
      <p:transition spd="slow" advTm="215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8" name="Rectangle 97">
            <a:extLst>
              <a:ext uri="{FF2B5EF4-FFF2-40B4-BE49-F238E27FC236}">
                <a16:creationId xmlns:a16="http://schemas.microsoft.com/office/drawing/2014/main" id="{32D45EE4-C4F0-4F72-B1C6-39F596D138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Oval 7">
            <a:extLst>
              <a:ext uri="{FF2B5EF4-FFF2-40B4-BE49-F238E27FC236}">
                <a16:creationId xmlns:a16="http://schemas.microsoft.com/office/drawing/2014/main" id="{8C459BAD-4279-4A9D-B0C5-662C5F5ED2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3203463" y="-2060461"/>
            <a:ext cx="5649003" cy="10651671"/>
          </a:xfrm>
          <a:custGeom>
            <a:avLst/>
            <a:gdLst>
              <a:gd name="connsiteX0" fmla="*/ 0 w 5649003"/>
              <a:gd name="connsiteY0" fmla="*/ 5325836 h 10651671"/>
              <a:gd name="connsiteX1" fmla="*/ 2824502 w 5649003"/>
              <a:gd name="connsiteY1" fmla="*/ 0 h 10651671"/>
              <a:gd name="connsiteX2" fmla="*/ 5649004 w 5649003"/>
              <a:gd name="connsiteY2" fmla="*/ 5325836 h 10651671"/>
              <a:gd name="connsiteX3" fmla="*/ 2824502 w 5649003"/>
              <a:gd name="connsiteY3" fmla="*/ 10651672 h 10651671"/>
              <a:gd name="connsiteX4" fmla="*/ 0 w 5649003"/>
              <a:gd name="connsiteY4" fmla="*/ 5325836 h 10651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49003" h="10651671" fill="none" extrusionOk="0">
                <a:moveTo>
                  <a:pt x="0" y="5325836"/>
                </a:moveTo>
                <a:cubicBezTo>
                  <a:pt x="186946" y="2320485"/>
                  <a:pt x="1438121" y="-52385"/>
                  <a:pt x="2824502" y="0"/>
                </a:cubicBezTo>
                <a:cubicBezTo>
                  <a:pt x="4703838" y="-43168"/>
                  <a:pt x="5583840" y="2369660"/>
                  <a:pt x="5649004" y="5325836"/>
                </a:cubicBezTo>
                <a:cubicBezTo>
                  <a:pt x="5518761" y="8289338"/>
                  <a:pt x="4285196" y="10894014"/>
                  <a:pt x="2824502" y="10651672"/>
                </a:cubicBezTo>
                <a:cubicBezTo>
                  <a:pt x="1536945" y="11016699"/>
                  <a:pt x="142947" y="8418643"/>
                  <a:pt x="0" y="5325836"/>
                </a:cubicBezTo>
                <a:close/>
              </a:path>
              <a:path w="5649003" h="10651671" stroke="0" extrusionOk="0">
                <a:moveTo>
                  <a:pt x="0" y="5325836"/>
                </a:moveTo>
                <a:cubicBezTo>
                  <a:pt x="-54350" y="2332108"/>
                  <a:pt x="1351726" y="167869"/>
                  <a:pt x="2824502" y="0"/>
                </a:cubicBezTo>
                <a:cubicBezTo>
                  <a:pt x="4182679" y="-143942"/>
                  <a:pt x="5672665" y="2549517"/>
                  <a:pt x="5649004" y="5325836"/>
                </a:cubicBezTo>
                <a:cubicBezTo>
                  <a:pt x="5518596" y="8280244"/>
                  <a:pt x="4081190" y="10622204"/>
                  <a:pt x="2824502" y="10651672"/>
                </a:cubicBezTo>
                <a:cubicBezTo>
                  <a:pt x="1216708" y="10537144"/>
                  <a:pt x="-100850" y="8264979"/>
                  <a:pt x="0" y="5325836"/>
                </a:cubicBezTo>
                <a:close/>
              </a:path>
            </a:pathLst>
          </a:custGeom>
          <a:solidFill>
            <a:schemeClr val="accent2"/>
          </a:solidFill>
          <a:ln w="57150">
            <a:solidFill>
              <a:schemeClr val="accent2"/>
            </a:solidFill>
            <a:extLst>
              <a:ext uri="{C807C97D-BFC1-408E-A445-0C87EB9F89A2}">
                <ask:lineSketchStyleProps xmlns:ask="http://schemas.microsoft.com/office/drawing/2018/sketchyshapes" sd="63743190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19E9FE-6D10-4789-B01B-380B1FC05E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0032" y="501537"/>
            <a:ext cx="8055864" cy="111677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dirty="0">
                <a:solidFill>
                  <a:srgbClr val="FFFFFF"/>
                </a:solidFill>
              </a:rPr>
              <a:t>Decentraland</a:t>
            </a:r>
            <a:r>
              <a:rPr lang="en-US" sz="5400" kern="1200" dirty="0">
                <a:solidFill>
                  <a:srgbClr val="FFFFFF"/>
                </a:solidFill>
              </a:rPr>
              <a:t> or Mana</a:t>
            </a:r>
          </a:p>
        </p:txBody>
      </p:sp>
      <p:sp>
        <p:nvSpPr>
          <p:cNvPr id="102" name="sketch line">
            <a:extLst>
              <a:ext uri="{FF2B5EF4-FFF2-40B4-BE49-F238E27FC236}">
                <a16:creationId xmlns:a16="http://schemas.microsoft.com/office/drawing/2014/main" id="{0953BC39-9D68-40BE-BF3C-5C4EB782AF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173498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563791 w 4243589"/>
              <a:gd name="connsiteY1" fmla="*/ 0 h 18288"/>
              <a:gd name="connsiteX2" fmla="*/ 1042710 w 4243589"/>
              <a:gd name="connsiteY2" fmla="*/ 0 h 18288"/>
              <a:gd name="connsiteX3" fmla="*/ 1564066 w 4243589"/>
              <a:gd name="connsiteY3" fmla="*/ 0 h 18288"/>
              <a:gd name="connsiteX4" fmla="*/ 2212729 w 4243589"/>
              <a:gd name="connsiteY4" fmla="*/ 0 h 18288"/>
              <a:gd name="connsiteX5" fmla="*/ 2776520 w 4243589"/>
              <a:gd name="connsiteY5" fmla="*/ 0 h 18288"/>
              <a:gd name="connsiteX6" fmla="*/ 3297875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637362 w 4243589"/>
              <a:gd name="connsiteY9" fmla="*/ 18288 h 18288"/>
              <a:gd name="connsiteX10" fmla="*/ 3116007 w 4243589"/>
              <a:gd name="connsiteY10" fmla="*/ 18288 h 18288"/>
              <a:gd name="connsiteX11" fmla="*/ 2424908 w 4243589"/>
              <a:gd name="connsiteY11" fmla="*/ 18288 h 18288"/>
              <a:gd name="connsiteX12" fmla="*/ 1861117 w 4243589"/>
              <a:gd name="connsiteY12" fmla="*/ 18288 h 18288"/>
              <a:gd name="connsiteX13" fmla="*/ 1382198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41275" cap="rnd">
            <a:solidFill>
              <a:srgbClr val="FFFFFF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4FE9DB-12A6-4E9D-89DF-CA8D7987FC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6431" y="1678977"/>
            <a:ext cx="8134882" cy="347099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Decentraland – Mana – cost $3 per coin</a:t>
            </a:r>
          </a:p>
          <a:p>
            <a:r>
              <a:rPr lang="en-US" dirty="0">
                <a:solidFill>
                  <a:schemeClr val="bg1"/>
                </a:solidFill>
              </a:rPr>
              <a:t>Decentraland is a fully digital metaverse 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Most successful and widely known metaverse</a:t>
            </a:r>
          </a:p>
          <a:p>
            <a:pPr lvl="2"/>
            <a:r>
              <a:rPr lang="en-US" dirty="0">
                <a:solidFill>
                  <a:schemeClr val="bg1"/>
                </a:solidFill>
              </a:rPr>
              <a:t>Companies that own plots - Atari, Adidas, PwC, Samsung, JP Morgan, Barbados [embassy]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Sells digital “land parcels” as Non-Fungible Tokens</a:t>
            </a:r>
          </a:p>
          <a:p>
            <a:pPr lvl="2"/>
            <a:r>
              <a:rPr lang="en-US" dirty="0">
                <a:solidFill>
                  <a:schemeClr val="bg1"/>
                </a:solidFill>
              </a:rPr>
              <a:t>The token gives ownership to the “land” in the Decentraland metaverse.</a:t>
            </a:r>
            <a:br>
              <a:rPr lang="en-US" dirty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The land can be used for anything: 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Some examples are shown here</a:t>
            </a:r>
          </a:p>
        </p:txBody>
      </p:sp>
      <p:pic>
        <p:nvPicPr>
          <p:cNvPr id="2050" name="Picture 2" descr="What Is Decentraland (MANA)? | Binance Academy">
            <a:extLst>
              <a:ext uri="{FF2B5EF4-FFF2-40B4-BE49-F238E27FC236}">
                <a16:creationId xmlns:a16="http://schemas.microsoft.com/office/drawing/2014/main" id="{931102C1-B937-4D85-9109-3F6776A314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65298"/>
            <a:ext cx="2588908" cy="1992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3C5D92D1-92A1-4B06-BE21-CA98CE4AD666}"/>
              </a:ext>
            </a:extLst>
          </p:cNvPr>
          <p:cNvGrpSpPr/>
          <p:nvPr/>
        </p:nvGrpSpPr>
        <p:grpSpPr>
          <a:xfrm>
            <a:off x="9247517" y="0"/>
            <a:ext cx="2944483" cy="2570672"/>
            <a:chOff x="381000" y="214313"/>
            <a:chExt cx="11430000" cy="6429375"/>
          </a:xfrm>
        </p:grpSpPr>
        <p:pic>
          <p:nvPicPr>
            <p:cNvPr id="9" name="Picture 8" descr="Metaverse is fuelling the booming digital real estate market. Here's why">
              <a:extLst>
                <a:ext uri="{FF2B5EF4-FFF2-40B4-BE49-F238E27FC236}">
                  <a16:creationId xmlns:a16="http://schemas.microsoft.com/office/drawing/2014/main" id="{53F95005-4FE5-42BB-AFBC-84306DFBA7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1000" y="214313"/>
              <a:ext cx="11430000" cy="64293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20ABD8F-51E1-447D-B312-F7945F4A8C21}"/>
                </a:ext>
              </a:extLst>
            </p:cNvPr>
            <p:cNvSpPr/>
            <p:nvPr/>
          </p:nvSpPr>
          <p:spPr>
            <a:xfrm>
              <a:off x="9437298" y="5909094"/>
              <a:ext cx="2373702" cy="728333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1" name="Picture 10" descr="The People of Decentraland Will Greet You Now - CoinDesk">
            <a:extLst>
              <a:ext uri="{FF2B5EF4-FFF2-40B4-BE49-F238E27FC236}">
                <a16:creationId xmlns:a16="http://schemas.microsoft.com/office/drawing/2014/main" id="{0A884A0C-0F25-47F5-8789-C2B91D60641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51"/>
          <a:stretch/>
        </p:blipFill>
        <p:spPr bwMode="auto">
          <a:xfrm>
            <a:off x="7020509" y="4132453"/>
            <a:ext cx="5168444" cy="2725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This is why a plot of 'virtual land' just sold for an insane $2.4m">
            <a:extLst>
              <a:ext uri="{FF2B5EF4-FFF2-40B4-BE49-F238E27FC236}">
                <a16:creationId xmlns:a16="http://schemas.microsoft.com/office/drawing/2014/main" id="{19094027-4CBB-4B8C-9830-425C222823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745"/>
            <a:ext cx="2588908" cy="1692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Audio 14">
            <a:hlinkClick r:id="" action="ppaction://media"/>
            <a:extLst>
              <a:ext uri="{FF2B5EF4-FFF2-40B4-BE49-F238E27FC236}">
                <a16:creationId xmlns:a16="http://schemas.microsoft.com/office/drawing/2014/main" id="{392F231A-6143-4BBD-B1F8-E60486A0271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71352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951"/>
    </mc:Choice>
    <mc:Fallback xmlns="">
      <p:transition spd="slow" advTm="379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8" name="Rectangle 77">
            <a:extLst>
              <a:ext uri="{FF2B5EF4-FFF2-40B4-BE49-F238E27FC236}">
                <a16:creationId xmlns:a16="http://schemas.microsoft.com/office/drawing/2014/main" id="{4D24BFD5-D814-402B-B6C4-EEF6AE14B0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10">
            <a:extLst>
              <a:ext uri="{FF2B5EF4-FFF2-40B4-BE49-F238E27FC236}">
                <a16:creationId xmlns:a16="http://schemas.microsoft.com/office/drawing/2014/main" id="{36FED7E8-9A97-475F-9FA4-113410D443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06139" y="1031284"/>
            <a:ext cx="3647661" cy="4436126"/>
          </a:xfrm>
          <a:custGeom>
            <a:avLst/>
            <a:gdLst>
              <a:gd name="connsiteX0" fmla="*/ 0 w 3647661"/>
              <a:gd name="connsiteY0" fmla="*/ 0 h 4436126"/>
              <a:gd name="connsiteX1" fmla="*/ 498514 w 3647661"/>
              <a:gd name="connsiteY1" fmla="*/ 0 h 4436126"/>
              <a:gd name="connsiteX2" fmla="*/ 1069981 w 3647661"/>
              <a:gd name="connsiteY2" fmla="*/ 0 h 4436126"/>
              <a:gd name="connsiteX3" fmla="*/ 1714401 w 3647661"/>
              <a:gd name="connsiteY3" fmla="*/ 0 h 4436126"/>
              <a:gd name="connsiteX4" fmla="*/ 2285868 w 3647661"/>
              <a:gd name="connsiteY4" fmla="*/ 0 h 4436126"/>
              <a:gd name="connsiteX5" fmla="*/ 2784381 w 3647661"/>
              <a:gd name="connsiteY5" fmla="*/ 0 h 4436126"/>
              <a:gd name="connsiteX6" fmla="*/ 3647661 w 3647661"/>
              <a:gd name="connsiteY6" fmla="*/ 0 h 4436126"/>
              <a:gd name="connsiteX7" fmla="*/ 3647661 w 3647661"/>
              <a:gd name="connsiteY7" fmla="*/ 633732 h 4436126"/>
              <a:gd name="connsiteX8" fmla="*/ 3647661 w 3647661"/>
              <a:gd name="connsiteY8" fmla="*/ 1267465 h 4436126"/>
              <a:gd name="connsiteX9" fmla="*/ 3647661 w 3647661"/>
              <a:gd name="connsiteY9" fmla="*/ 1768113 h 4436126"/>
              <a:gd name="connsiteX10" fmla="*/ 3647661 w 3647661"/>
              <a:gd name="connsiteY10" fmla="*/ 2446207 h 4436126"/>
              <a:gd name="connsiteX11" fmla="*/ 3647661 w 3647661"/>
              <a:gd name="connsiteY11" fmla="*/ 2946855 h 4436126"/>
              <a:gd name="connsiteX12" fmla="*/ 3647661 w 3647661"/>
              <a:gd name="connsiteY12" fmla="*/ 3580587 h 4436126"/>
              <a:gd name="connsiteX13" fmla="*/ 3647661 w 3647661"/>
              <a:gd name="connsiteY13" fmla="*/ 4436126 h 4436126"/>
              <a:gd name="connsiteX14" fmla="*/ 3039718 w 3647661"/>
              <a:gd name="connsiteY14" fmla="*/ 4436126 h 4436126"/>
              <a:gd name="connsiteX15" fmla="*/ 2431774 w 3647661"/>
              <a:gd name="connsiteY15" fmla="*/ 4436126 h 4436126"/>
              <a:gd name="connsiteX16" fmla="*/ 1823831 w 3647661"/>
              <a:gd name="connsiteY16" fmla="*/ 4436126 h 4436126"/>
              <a:gd name="connsiteX17" fmla="*/ 1288840 w 3647661"/>
              <a:gd name="connsiteY17" fmla="*/ 4436126 h 4436126"/>
              <a:gd name="connsiteX18" fmla="*/ 607943 w 3647661"/>
              <a:gd name="connsiteY18" fmla="*/ 4436126 h 4436126"/>
              <a:gd name="connsiteX19" fmla="*/ 0 w 3647661"/>
              <a:gd name="connsiteY19" fmla="*/ 4436126 h 4436126"/>
              <a:gd name="connsiteX20" fmla="*/ 0 w 3647661"/>
              <a:gd name="connsiteY20" fmla="*/ 3758032 h 4436126"/>
              <a:gd name="connsiteX21" fmla="*/ 0 w 3647661"/>
              <a:gd name="connsiteY21" fmla="*/ 3035578 h 4436126"/>
              <a:gd name="connsiteX22" fmla="*/ 0 w 3647661"/>
              <a:gd name="connsiteY22" fmla="*/ 2401845 h 4436126"/>
              <a:gd name="connsiteX23" fmla="*/ 0 w 3647661"/>
              <a:gd name="connsiteY23" fmla="*/ 1768113 h 4436126"/>
              <a:gd name="connsiteX24" fmla="*/ 0 w 3647661"/>
              <a:gd name="connsiteY24" fmla="*/ 1178742 h 4436126"/>
              <a:gd name="connsiteX25" fmla="*/ 0 w 3647661"/>
              <a:gd name="connsiteY25" fmla="*/ 589371 h 4436126"/>
              <a:gd name="connsiteX26" fmla="*/ 0 w 3647661"/>
              <a:gd name="connsiteY26" fmla="*/ 0 h 4436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647661" h="4436126" fill="none" extrusionOk="0">
                <a:moveTo>
                  <a:pt x="0" y="0"/>
                </a:moveTo>
                <a:cubicBezTo>
                  <a:pt x="116158" y="-16963"/>
                  <a:pt x="364681" y="-4006"/>
                  <a:pt x="498514" y="0"/>
                </a:cubicBezTo>
                <a:cubicBezTo>
                  <a:pt x="632347" y="4006"/>
                  <a:pt x="950865" y="15164"/>
                  <a:pt x="1069981" y="0"/>
                </a:cubicBezTo>
                <a:cubicBezTo>
                  <a:pt x="1189097" y="-15164"/>
                  <a:pt x="1556518" y="-23132"/>
                  <a:pt x="1714401" y="0"/>
                </a:cubicBezTo>
                <a:cubicBezTo>
                  <a:pt x="1872284" y="23132"/>
                  <a:pt x="2015985" y="9364"/>
                  <a:pt x="2285868" y="0"/>
                </a:cubicBezTo>
                <a:cubicBezTo>
                  <a:pt x="2555751" y="-9364"/>
                  <a:pt x="2555148" y="14141"/>
                  <a:pt x="2784381" y="0"/>
                </a:cubicBezTo>
                <a:cubicBezTo>
                  <a:pt x="3013614" y="-14141"/>
                  <a:pt x="3216105" y="-3763"/>
                  <a:pt x="3647661" y="0"/>
                </a:cubicBezTo>
                <a:cubicBezTo>
                  <a:pt x="3623206" y="221859"/>
                  <a:pt x="3622213" y="458853"/>
                  <a:pt x="3647661" y="633732"/>
                </a:cubicBezTo>
                <a:cubicBezTo>
                  <a:pt x="3673109" y="808611"/>
                  <a:pt x="3674779" y="1138417"/>
                  <a:pt x="3647661" y="1267465"/>
                </a:cubicBezTo>
                <a:cubicBezTo>
                  <a:pt x="3620543" y="1396513"/>
                  <a:pt x="3664792" y="1625185"/>
                  <a:pt x="3647661" y="1768113"/>
                </a:cubicBezTo>
                <a:cubicBezTo>
                  <a:pt x="3630530" y="1911041"/>
                  <a:pt x="3671056" y="2135008"/>
                  <a:pt x="3647661" y="2446207"/>
                </a:cubicBezTo>
                <a:cubicBezTo>
                  <a:pt x="3624266" y="2757406"/>
                  <a:pt x="3642702" y="2713342"/>
                  <a:pt x="3647661" y="2946855"/>
                </a:cubicBezTo>
                <a:cubicBezTo>
                  <a:pt x="3652620" y="3180368"/>
                  <a:pt x="3664319" y="3290221"/>
                  <a:pt x="3647661" y="3580587"/>
                </a:cubicBezTo>
                <a:cubicBezTo>
                  <a:pt x="3631003" y="3870953"/>
                  <a:pt x="3617531" y="4259425"/>
                  <a:pt x="3647661" y="4436126"/>
                </a:cubicBezTo>
                <a:cubicBezTo>
                  <a:pt x="3523929" y="4410412"/>
                  <a:pt x="3241413" y="4436068"/>
                  <a:pt x="3039718" y="4436126"/>
                </a:cubicBezTo>
                <a:cubicBezTo>
                  <a:pt x="2838023" y="4436184"/>
                  <a:pt x="2630387" y="4431142"/>
                  <a:pt x="2431774" y="4436126"/>
                </a:cubicBezTo>
                <a:cubicBezTo>
                  <a:pt x="2233161" y="4441110"/>
                  <a:pt x="2003296" y="4449826"/>
                  <a:pt x="1823831" y="4436126"/>
                </a:cubicBezTo>
                <a:cubicBezTo>
                  <a:pt x="1644366" y="4422426"/>
                  <a:pt x="1399453" y="4442442"/>
                  <a:pt x="1288840" y="4436126"/>
                </a:cubicBezTo>
                <a:cubicBezTo>
                  <a:pt x="1178227" y="4429810"/>
                  <a:pt x="793482" y="4411099"/>
                  <a:pt x="607943" y="4436126"/>
                </a:cubicBezTo>
                <a:cubicBezTo>
                  <a:pt x="422404" y="4461153"/>
                  <a:pt x="158703" y="4453091"/>
                  <a:pt x="0" y="4436126"/>
                </a:cubicBezTo>
                <a:cubicBezTo>
                  <a:pt x="8129" y="4099466"/>
                  <a:pt x="23502" y="4014012"/>
                  <a:pt x="0" y="3758032"/>
                </a:cubicBezTo>
                <a:cubicBezTo>
                  <a:pt x="-23502" y="3502052"/>
                  <a:pt x="8018" y="3295661"/>
                  <a:pt x="0" y="3035578"/>
                </a:cubicBezTo>
                <a:cubicBezTo>
                  <a:pt x="-8018" y="2775495"/>
                  <a:pt x="-8720" y="2595880"/>
                  <a:pt x="0" y="2401845"/>
                </a:cubicBezTo>
                <a:cubicBezTo>
                  <a:pt x="8720" y="2207810"/>
                  <a:pt x="9279" y="1982551"/>
                  <a:pt x="0" y="1768113"/>
                </a:cubicBezTo>
                <a:cubicBezTo>
                  <a:pt x="-9279" y="1553675"/>
                  <a:pt x="7090" y="1354447"/>
                  <a:pt x="0" y="1178742"/>
                </a:cubicBezTo>
                <a:cubicBezTo>
                  <a:pt x="-7090" y="1003037"/>
                  <a:pt x="-23786" y="768334"/>
                  <a:pt x="0" y="589371"/>
                </a:cubicBezTo>
                <a:cubicBezTo>
                  <a:pt x="23786" y="410408"/>
                  <a:pt x="-16955" y="242082"/>
                  <a:pt x="0" y="0"/>
                </a:cubicBezTo>
                <a:close/>
              </a:path>
              <a:path w="3647661" h="4436126" stroke="0" extrusionOk="0">
                <a:moveTo>
                  <a:pt x="0" y="0"/>
                </a:moveTo>
                <a:cubicBezTo>
                  <a:pt x="171149" y="-7244"/>
                  <a:pt x="374684" y="2591"/>
                  <a:pt x="534990" y="0"/>
                </a:cubicBezTo>
                <a:cubicBezTo>
                  <a:pt x="695296" y="-2591"/>
                  <a:pt x="907320" y="7483"/>
                  <a:pt x="1069981" y="0"/>
                </a:cubicBezTo>
                <a:cubicBezTo>
                  <a:pt x="1232642" y="-7483"/>
                  <a:pt x="1543604" y="-26203"/>
                  <a:pt x="1677924" y="0"/>
                </a:cubicBezTo>
                <a:cubicBezTo>
                  <a:pt x="1812244" y="26203"/>
                  <a:pt x="2140632" y="31361"/>
                  <a:pt x="2322344" y="0"/>
                </a:cubicBezTo>
                <a:cubicBezTo>
                  <a:pt x="2504056" y="-31361"/>
                  <a:pt x="2658834" y="3381"/>
                  <a:pt x="2893811" y="0"/>
                </a:cubicBezTo>
                <a:cubicBezTo>
                  <a:pt x="3128788" y="-3381"/>
                  <a:pt x="3338741" y="-10376"/>
                  <a:pt x="3647661" y="0"/>
                </a:cubicBezTo>
                <a:cubicBezTo>
                  <a:pt x="3628986" y="244498"/>
                  <a:pt x="3624774" y="362520"/>
                  <a:pt x="3647661" y="545010"/>
                </a:cubicBezTo>
                <a:cubicBezTo>
                  <a:pt x="3670549" y="727500"/>
                  <a:pt x="3619543" y="968439"/>
                  <a:pt x="3647661" y="1134381"/>
                </a:cubicBezTo>
                <a:cubicBezTo>
                  <a:pt x="3675779" y="1300323"/>
                  <a:pt x="3670065" y="1646297"/>
                  <a:pt x="3647661" y="1856836"/>
                </a:cubicBezTo>
                <a:cubicBezTo>
                  <a:pt x="3625257" y="2067375"/>
                  <a:pt x="3632904" y="2315399"/>
                  <a:pt x="3647661" y="2490568"/>
                </a:cubicBezTo>
                <a:cubicBezTo>
                  <a:pt x="3662418" y="2665737"/>
                  <a:pt x="3616073" y="2880164"/>
                  <a:pt x="3647661" y="3124300"/>
                </a:cubicBezTo>
                <a:cubicBezTo>
                  <a:pt x="3679249" y="3368436"/>
                  <a:pt x="3677361" y="3519722"/>
                  <a:pt x="3647661" y="3758032"/>
                </a:cubicBezTo>
                <a:cubicBezTo>
                  <a:pt x="3617961" y="3996342"/>
                  <a:pt x="3615180" y="4147465"/>
                  <a:pt x="3647661" y="4436126"/>
                </a:cubicBezTo>
                <a:cubicBezTo>
                  <a:pt x="3506685" y="4421969"/>
                  <a:pt x="3266652" y="4433618"/>
                  <a:pt x="3149147" y="4436126"/>
                </a:cubicBezTo>
                <a:cubicBezTo>
                  <a:pt x="3031642" y="4438634"/>
                  <a:pt x="2832267" y="4432536"/>
                  <a:pt x="2650634" y="4436126"/>
                </a:cubicBezTo>
                <a:cubicBezTo>
                  <a:pt x="2469001" y="4439716"/>
                  <a:pt x="2324677" y="4416284"/>
                  <a:pt x="2042690" y="4436126"/>
                </a:cubicBezTo>
                <a:cubicBezTo>
                  <a:pt x="1760703" y="4455968"/>
                  <a:pt x="1686949" y="4416099"/>
                  <a:pt x="1398270" y="4436126"/>
                </a:cubicBezTo>
                <a:cubicBezTo>
                  <a:pt x="1109591" y="4456153"/>
                  <a:pt x="1071585" y="4455485"/>
                  <a:pt x="899756" y="4436126"/>
                </a:cubicBezTo>
                <a:cubicBezTo>
                  <a:pt x="727927" y="4416767"/>
                  <a:pt x="344407" y="4430463"/>
                  <a:pt x="0" y="4436126"/>
                </a:cubicBezTo>
                <a:cubicBezTo>
                  <a:pt x="5440" y="4303018"/>
                  <a:pt x="91" y="4161914"/>
                  <a:pt x="0" y="3891116"/>
                </a:cubicBezTo>
                <a:cubicBezTo>
                  <a:pt x="-91" y="3620318"/>
                  <a:pt x="-11601" y="3462294"/>
                  <a:pt x="0" y="3301745"/>
                </a:cubicBezTo>
                <a:cubicBezTo>
                  <a:pt x="11601" y="3141196"/>
                  <a:pt x="22776" y="2916996"/>
                  <a:pt x="0" y="2756735"/>
                </a:cubicBezTo>
                <a:cubicBezTo>
                  <a:pt x="-22776" y="2596474"/>
                  <a:pt x="5257" y="2440491"/>
                  <a:pt x="0" y="2256087"/>
                </a:cubicBezTo>
                <a:cubicBezTo>
                  <a:pt x="-5257" y="2071683"/>
                  <a:pt x="20189" y="1902567"/>
                  <a:pt x="0" y="1666716"/>
                </a:cubicBezTo>
                <a:cubicBezTo>
                  <a:pt x="-20189" y="1430865"/>
                  <a:pt x="-21241" y="1161108"/>
                  <a:pt x="0" y="988622"/>
                </a:cubicBezTo>
                <a:cubicBezTo>
                  <a:pt x="21241" y="816136"/>
                  <a:pt x="17108" y="40674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57150">
            <a:solidFill>
              <a:schemeClr val="accent2"/>
            </a:solidFill>
            <a:extLst>
              <a:ext uri="{C807C97D-BFC1-408E-A445-0C87EB9F89A2}">
                <ask:lineSketchStyleProps xmlns:ask="http://schemas.microsoft.com/office/drawing/2018/sketchyshapes" sd="68728339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sketch line">
            <a:extLst>
              <a:ext uri="{FF2B5EF4-FFF2-40B4-BE49-F238E27FC236}">
                <a16:creationId xmlns:a16="http://schemas.microsoft.com/office/drawing/2014/main" id="{2A39B854-4B6C-4F7F-A602-6F97770CED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199" y="5439978"/>
            <a:ext cx="6281928" cy="18288"/>
          </a:xfrm>
          <a:custGeom>
            <a:avLst/>
            <a:gdLst>
              <a:gd name="connsiteX0" fmla="*/ 0 w 6281928"/>
              <a:gd name="connsiteY0" fmla="*/ 0 h 18288"/>
              <a:gd name="connsiteX1" fmla="*/ 572353 w 6281928"/>
              <a:gd name="connsiteY1" fmla="*/ 0 h 18288"/>
              <a:gd name="connsiteX2" fmla="*/ 1207526 w 6281928"/>
              <a:gd name="connsiteY2" fmla="*/ 0 h 18288"/>
              <a:gd name="connsiteX3" fmla="*/ 1779880 w 6281928"/>
              <a:gd name="connsiteY3" fmla="*/ 0 h 18288"/>
              <a:gd name="connsiteX4" fmla="*/ 2540691 w 6281928"/>
              <a:gd name="connsiteY4" fmla="*/ 0 h 18288"/>
              <a:gd name="connsiteX5" fmla="*/ 3238683 w 6281928"/>
              <a:gd name="connsiteY5" fmla="*/ 0 h 18288"/>
              <a:gd name="connsiteX6" fmla="*/ 3936675 w 6281928"/>
              <a:gd name="connsiteY6" fmla="*/ 0 h 18288"/>
              <a:gd name="connsiteX7" fmla="*/ 4760305 w 6281928"/>
              <a:gd name="connsiteY7" fmla="*/ 0 h 18288"/>
              <a:gd name="connsiteX8" fmla="*/ 5521117 w 6281928"/>
              <a:gd name="connsiteY8" fmla="*/ 0 h 18288"/>
              <a:gd name="connsiteX9" fmla="*/ 6281928 w 6281928"/>
              <a:gd name="connsiteY9" fmla="*/ 0 h 18288"/>
              <a:gd name="connsiteX10" fmla="*/ 6281928 w 6281928"/>
              <a:gd name="connsiteY10" fmla="*/ 18288 h 18288"/>
              <a:gd name="connsiteX11" fmla="*/ 5772394 w 6281928"/>
              <a:gd name="connsiteY11" fmla="*/ 18288 h 18288"/>
              <a:gd name="connsiteX12" fmla="*/ 5200040 w 6281928"/>
              <a:gd name="connsiteY12" fmla="*/ 18288 h 18288"/>
              <a:gd name="connsiteX13" fmla="*/ 4439229 w 6281928"/>
              <a:gd name="connsiteY13" fmla="*/ 18288 h 18288"/>
              <a:gd name="connsiteX14" fmla="*/ 3615599 w 6281928"/>
              <a:gd name="connsiteY14" fmla="*/ 18288 h 18288"/>
              <a:gd name="connsiteX15" fmla="*/ 2980426 w 6281928"/>
              <a:gd name="connsiteY15" fmla="*/ 18288 h 18288"/>
              <a:gd name="connsiteX16" fmla="*/ 2156795 w 6281928"/>
              <a:gd name="connsiteY16" fmla="*/ 18288 h 18288"/>
              <a:gd name="connsiteX17" fmla="*/ 1584442 w 6281928"/>
              <a:gd name="connsiteY17" fmla="*/ 18288 h 18288"/>
              <a:gd name="connsiteX18" fmla="*/ 1074908 w 6281928"/>
              <a:gd name="connsiteY18" fmla="*/ 18288 h 18288"/>
              <a:gd name="connsiteX19" fmla="*/ 0 w 6281928"/>
              <a:gd name="connsiteY19" fmla="*/ 18288 h 18288"/>
              <a:gd name="connsiteX20" fmla="*/ 0 w 6281928"/>
              <a:gd name="connsiteY20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281928" h="18288" fill="none" extrusionOk="0">
                <a:moveTo>
                  <a:pt x="0" y="0"/>
                </a:moveTo>
                <a:cubicBezTo>
                  <a:pt x="205960" y="24870"/>
                  <a:pt x="343550" y="5918"/>
                  <a:pt x="572353" y="0"/>
                </a:cubicBezTo>
                <a:cubicBezTo>
                  <a:pt x="801156" y="-5918"/>
                  <a:pt x="1015649" y="-11381"/>
                  <a:pt x="1207526" y="0"/>
                </a:cubicBezTo>
                <a:cubicBezTo>
                  <a:pt x="1399403" y="11381"/>
                  <a:pt x="1549725" y="7866"/>
                  <a:pt x="1779880" y="0"/>
                </a:cubicBezTo>
                <a:cubicBezTo>
                  <a:pt x="2010035" y="-7866"/>
                  <a:pt x="2190674" y="12826"/>
                  <a:pt x="2540691" y="0"/>
                </a:cubicBezTo>
                <a:cubicBezTo>
                  <a:pt x="2890708" y="-12826"/>
                  <a:pt x="3025718" y="-18534"/>
                  <a:pt x="3238683" y="0"/>
                </a:cubicBezTo>
                <a:cubicBezTo>
                  <a:pt x="3451648" y="18534"/>
                  <a:pt x="3603947" y="14884"/>
                  <a:pt x="3936675" y="0"/>
                </a:cubicBezTo>
                <a:cubicBezTo>
                  <a:pt x="4269403" y="-14884"/>
                  <a:pt x="4480718" y="-24607"/>
                  <a:pt x="4760305" y="0"/>
                </a:cubicBezTo>
                <a:cubicBezTo>
                  <a:pt x="5039892" y="24607"/>
                  <a:pt x="5359549" y="-31311"/>
                  <a:pt x="5521117" y="0"/>
                </a:cubicBezTo>
                <a:cubicBezTo>
                  <a:pt x="5682685" y="31311"/>
                  <a:pt x="5986067" y="-12593"/>
                  <a:pt x="6281928" y="0"/>
                </a:cubicBezTo>
                <a:cubicBezTo>
                  <a:pt x="6282307" y="7355"/>
                  <a:pt x="6282212" y="10249"/>
                  <a:pt x="6281928" y="18288"/>
                </a:cubicBezTo>
                <a:cubicBezTo>
                  <a:pt x="6078981" y="8428"/>
                  <a:pt x="5961061" y="2290"/>
                  <a:pt x="5772394" y="18288"/>
                </a:cubicBezTo>
                <a:cubicBezTo>
                  <a:pt x="5583727" y="34286"/>
                  <a:pt x="5329968" y="24208"/>
                  <a:pt x="5200040" y="18288"/>
                </a:cubicBezTo>
                <a:cubicBezTo>
                  <a:pt x="5070112" y="12368"/>
                  <a:pt x="4793288" y="21070"/>
                  <a:pt x="4439229" y="18288"/>
                </a:cubicBezTo>
                <a:cubicBezTo>
                  <a:pt x="4085170" y="15506"/>
                  <a:pt x="3813765" y="-16466"/>
                  <a:pt x="3615599" y="18288"/>
                </a:cubicBezTo>
                <a:cubicBezTo>
                  <a:pt x="3417433" y="53042"/>
                  <a:pt x="3133643" y="20727"/>
                  <a:pt x="2980426" y="18288"/>
                </a:cubicBezTo>
                <a:cubicBezTo>
                  <a:pt x="2827209" y="15849"/>
                  <a:pt x="2380685" y="51850"/>
                  <a:pt x="2156795" y="18288"/>
                </a:cubicBezTo>
                <a:cubicBezTo>
                  <a:pt x="1932905" y="-15274"/>
                  <a:pt x="1716744" y="-1398"/>
                  <a:pt x="1584442" y="18288"/>
                </a:cubicBezTo>
                <a:cubicBezTo>
                  <a:pt x="1452140" y="37974"/>
                  <a:pt x="1280887" y="12750"/>
                  <a:pt x="1074908" y="18288"/>
                </a:cubicBezTo>
                <a:cubicBezTo>
                  <a:pt x="868929" y="23826"/>
                  <a:pt x="318124" y="-17878"/>
                  <a:pt x="0" y="18288"/>
                </a:cubicBezTo>
                <a:cubicBezTo>
                  <a:pt x="-384" y="12702"/>
                  <a:pt x="-513" y="4636"/>
                  <a:pt x="0" y="0"/>
                </a:cubicBezTo>
                <a:close/>
              </a:path>
              <a:path w="6281928" h="18288" stroke="0" extrusionOk="0">
                <a:moveTo>
                  <a:pt x="0" y="0"/>
                </a:moveTo>
                <a:cubicBezTo>
                  <a:pt x="135290" y="27650"/>
                  <a:pt x="488372" y="4391"/>
                  <a:pt x="635173" y="0"/>
                </a:cubicBezTo>
                <a:cubicBezTo>
                  <a:pt x="781974" y="-4391"/>
                  <a:pt x="992816" y="14310"/>
                  <a:pt x="1144707" y="0"/>
                </a:cubicBezTo>
                <a:cubicBezTo>
                  <a:pt x="1296598" y="-14310"/>
                  <a:pt x="1796462" y="-1258"/>
                  <a:pt x="1968337" y="0"/>
                </a:cubicBezTo>
                <a:cubicBezTo>
                  <a:pt x="2140212" y="1258"/>
                  <a:pt x="2343376" y="-12852"/>
                  <a:pt x="2603510" y="0"/>
                </a:cubicBezTo>
                <a:cubicBezTo>
                  <a:pt x="2863644" y="12852"/>
                  <a:pt x="2935073" y="-10591"/>
                  <a:pt x="3238683" y="0"/>
                </a:cubicBezTo>
                <a:cubicBezTo>
                  <a:pt x="3542293" y="10591"/>
                  <a:pt x="3731676" y="3538"/>
                  <a:pt x="4062313" y="0"/>
                </a:cubicBezTo>
                <a:cubicBezTo>
                  <a:pt x="4392950" y="-3538"/>
                  <a:pt x="4440715" y="28126"/>
                  <a:pt x="4634667" y="0"/>
                </a:cubicBezTo>
                <a:cubicBezTo>
                  <a:pt x="4828619" y="-28126"/>
                  <a:pt x="5052661" y="8974"/>
                  <a:pt x="5458297" y="0"/>
                </a:cubicBezTo>
                <a:cubicBezTo>
                  <a:pt x="5863933" y="-8974"/>
                  <a:pt x="5906900" y="-24516"/>
                  <a:pt x="6281928" y="0"/>
                </a:cubicBezTo>
                <a:cubicBezTo>
                  <a:pt x="6282268" y="5688"/>
                  <a:pt x="6281759" y="13142"/>
                  <a:pt x="6281928" y="18288"/>
                </a:cubicBezTo>
                <a:cubicBezTo>
                  <a:pt x="6036108" y="15339"/>
                  <a:pt x="5743611" y="10415"/>
                  <a:pt x="5583936" y="18288"/>
                </a:cubicBezTo>
                <a:cubicBezTo>
                  <a:pt x="5424261" y="26161"/>
                  <a:pt x="5250533" y="-179"/>
                  <a:pt x="4948763" y="18288"/>
                </a:cubicBezTo>
                <a:cubicBezTo>
                  <a:pt x="4646993" y="36755"/>
                  <a:pt x="4354673" y="7565"/>
                  <a:pt x="4125133" y="18288"/>
                </a:cubicBezTo>
                <a:cubicBezTo>
                  <a:pt x="3895593" y="29012"/>
                  <a:pt x="3570246" y="29209"/>
                  <a:pt x="3301502" y="18288"/>
                </a:cubicBezTo>
                <a:cubicBezTo>
                  <a:pt x="3032758" y="7367"/>
                  <a:pt x="2955340" y="11905"/>
                  <a:pt x="2729149" y="18288"/>
                </a:cubicBezTo>
                <a:cubicBezTo>
                  <a:pt x="2502958" y="24671"/>
                  <a:pt x="2269423" y="3142"/>
                  <a:pt x="2031157" y="18288"/>
                </a:cubicBezTo>
                <a:cubicBezTo>
                  <a:pt x="1792891" y="33434"/>
                  <a:pt x="1484731" y="22122"/>
                  <a:pt x="1207526" y="18288"/>
                </a:cubicBezTo>
                <a:cubicBezTo>
                  <a:pt x="930321" y="14454"/>
                  <a:pt x="560231" y="-33402"/>
                  <a:pt x="0" y="18288"/>
                </a:cubicBezTo>
                <a:cubicBezTo>
                  <a:pt x="-478" y="10520"/>
                  <a:pt x="210" y="504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E839880-CF9E-46B7-B772-7EC1ED0722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4605" y="50805"/>
            <a:ext cx="3821502" cy="980479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5800" b="1" dirty="0"/>
              <a:t>The Analysis</a:t>
            </a:r>
            <a:endParaRPr lang="en-US" sz="5800" b="1" kern="1200" dirty="0">
              <a:latin typeface="+mj-lt"/>
              <a:ea typeface="+mj-ea"/>
              <a:cs typeface="+mj-cs"/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6530753D-B2CC-46E2-B441-4C9CBB96C054}"/>
              </a:ext>
            </a:extLst>
          </p:cNvPr>
          <p:cNvSpPr txBox="1">
            <a:spLocks/>
          </p:cNvSpPr>
          <p:nvPr/>
        </p:nvSpPr>
        <p:spPr>
          <a:xfrm>
            <a:off x="7647874" y="1022140"/>
            <a:ext cx="3821502" cy="453327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There will be no focus on a direct price comparison.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The analysis will explore:</a:t>
            </a:r>
          </a:p>
          <a:p>
            <a:r>
              <a:rPr lang="en-US" dirty="0">
                <a:solidFill>
                  <a:schemeClr val="bg1"/>
                </a:solidFill>
              </a:rPr>
              <a:t>Buying habits and trends</a:t>
            </a:r>
          </a:p>
          <a:p>
            <a:r>
              <a:rPr lang="en-US" dirty="0">
                <a:solidFill>
                  <a:schemeClr val="bg1"/>
                </a:solidFill>
              </a:rPr>
              <a:t>If BTC sets the tone for the whole market</a:t>
            </a:r>
          </a:p>
          <a:p>
            <a:r>
              <a:rPr lang="en-US" dirty="0">
                <a:solidFill>
                  <a:schemeClr val="bg1"/>
                </a:solidFill>
              </a:rPr>
              <a:t>Growth potential</a:t>
            </a:r>
          </a:p>
          <a:p>
            <a:r>
              <a:rPr lang="en-US" dirty="0">
                <a:solidFill>
                  <a:schemeClr val="bg1"/>
                </a:solidFill>
              </a:rPr>
              <a:t>Current market projections based off the data</a:t>
            </a:r>
          </a:p>
        </p:txBody>
      </p:sp>
      <p:pic>
        <p:nvPicPr>
          <p:cNvPr id="1028" name="Picture 4" descr="Ethereum is surging thanks to NFTs - CNN Video">
            <a:extLst>
              <a:ext uri="{FF2B5EF4-FFF2-40B4-BE49-F238E27FC236}">
                <a16:creationId xmlns:a16="http://schemas.microsoft.com/office/drawing/2014/main" id="{E4EA5CFC-16E0-4085-8D57-1AC78D7B4B1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31500" y1="30083" x2="27900" y2="46587"/>
                        <a14:foregroundMark x1="27900" y1="46587" x2="27700" y2="56039"/>
                        <a14:foregroundMark x1="27700" y1="56039" x2="29900" y2="67292"/>
                        <a14:foregroundMark x1="73850" y1="34809" x2="71250" y2="27307"/>
                        <a14:foregroundMark x1="71250" y1="27307" x2="62950" y2="17029"/>
                        <a14:foregroundMark x1="62950" y1="17029" x2="53950" y2="1260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561" t="12468" r="23629" b="18371"/>
          <a:stretch/>
        </p:blipFill>
        <p:spPr bwMode="auto">
          <a:xfrm>
            <a:off x="2818208" y="3248346"/>
            <a:ext cx="2328547" cy="2198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ecentraland - Cryptocurrency Coin. 3D Rendering Stock Illustration -  Illustration of logo, mana: 117128740">
            <a:extLst>
              <a:ext uri="{FF2B5EF4-FFF2-40B4-BE49-F238E27FC236}">
                <a16:creationId xmlns:a16="http://schemas.microsoft.com/office/drawing/2014/main" id="{F60507E5-C1A5-4785-A848-DEC06D175D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foregroundMark x1="33875" y1="16875" x2="23125" y2="29375"/>
                        <a14:foregroundMark x1="23125" y1="29375" x2="18125" y2="44625"/>
                        <a14:foregroundMark x1="18125" y1="44625" x2="17750" y2="50250"/>
                        <a14:foregroundMark x1="31625" y1="18750" x2="26125" y2="24500"/>
                        <a14:foregroundMark x1="26125" y1="24500" x2="19375" y2="37875"/>
                        <a14:foregroundMark x1="19375" y1="37875" x2="18125" y2="44250"/>
                        <a14:foregroundMark x1="24375" y1="26875" x2="19500" y2="38000"/>
                        <a14:foregroundMark x1="19250" y1="37125" x2="23500" y2="28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583" t="10441" r="15848" b="15037"/>
          <a:stretch/>
        </p:blipFill>
        <p:spPr bwMode="auto">
          <a:xfrm>
            <a:off x="3765729" y="172993"/>
            <a:ext cx="2631586" cy="2902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Bitcoin price: Who controls Bitcoin price? | Marca">
            <a:extLst>
              <a:ext uri="{FF2B5EF4-FFF2-40B4-BE49-F238E27FC236}">
                <a16:creationId xmlns:a16="http://schemas.microsoft.com/office/drawing/2014/main" id="{8653F08B-5155-497B-A1FA-468D0873EC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960" b="97712" l="10000" r="90000">
                        <a14:foregroundMark x1="44242" y1="11440" x2="34394" y2="18573"/>
                        <a14:foregroundMark x1="34394" y1="18573" x2="28864" y2="30552"/>
                        <a14:foregroundMark x1="31742" y1="22746" x2="26061" y2="37954"/>
                        <a14:foregroundMark x1="26061" y1="37954" x2="24394" y2="53970"/>
                        <a14:foregroundMark x1="24394" y1="53970" x2="25833" y2="68102"/>
                        <a14:foregroundMark x1="44470" y1="11575" x2="49242" y2="10229"/>
                        <a14:foregroundMark x1="49242" y1="10229" x2="58258" y2="13594"/>
                        <a14:foregroundMark x1="58258" y1="13594" x2="68561" y2="28129"/>
                        <a14:foregroundMark x1="68561" y1="28129" x2="72576" y2="41184"/>
                        <a14:foregroundMark x1="72576" y1="41184" x2="73636" y2="48183"/>
                        <a14:foregroundMark x1="69545" y1="79004" x2="66364" y2="84791"/>
                        <a14:foregroundMark x1="66364" y1="84791" x2="53409" y2="97308"/>
                        <a14:foregroundMark x1="53409" y1="97308" x2="44242" y2="97712"/>
                        <a14:foregroundMark x1="44242" y1="97712" x2="41439" y2="95289"/>
                        <a14:foregroundMark x1="24167" y1="49664" x2="26894" y2="34320"/>
                        <a14:foregroundMark x1="26894" y1="34320" x2="30909" y2="248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758" t="8295" r="24683" b="1000"/>
          <a:stretch/>
        </p:blipFill>
        <p:spPr bwMode="auto">
          <a:xfrm>
            <a:off x="551534" y="1502015"/>
            <a:ext cx="2481646" cy="2457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88158C55-F71D-4F9B-836A-DFF60F145DC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24234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694"/>
    </mc:Choice>
    <mc:Fallback xmlns="">
      <p:transition spd="slow" advTm="3569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8" name="Rectangle 77">
            <a:extLst>
              <a:ext uri="{FF2B5EF4-FFF2-40B4-BE49-F238E27FC236}">
                <a16:creationId xmlns:a16="http://schemas.microsoft.com/office/drawing/2014/main" id="{4E1BEB12-92AF-4445-98AD-4C7756E7C9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D0522C2C-7B5C-48A7-A969-03941E5D2E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2" name="Freeform 13">
            <a:extLst>
              <a:ext uri="{FF2B5EF4-FFF2-40B4-BE49-F238E27FC236}">
                <a16:creationId xmlns:a16="http://schemas.microsoft.com/office/drawing/2014/main" id="{9C682A1A-5B2D-4111-BBD6-620165633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69476" y="220196"/>
            <a:ext cx="9422524" cy="6637806"/>
          </a:xfrm>
          <a:custGeom>
            <a:avLst/>
            <a:gdLst>
              <a:gd name="connsiteX0" fmla="*/ 4929467 w 8191500"/>
              <a:gd name="connsiteY0" fmla="*/ 0 h 5770597"/>
              <a:gd name="connsiteX1" fmla="*/ 8065066 w 8191500"/>
              <a:gd name="connsiteY1" fmla="*/ 1118513 h 5770597"/>
              <a:gd name="connsiteX2" fmla="*/ 8191500 w 8191500"/>
              <a:gd name="connsiteY2" fmla="*/ 1227339 h 5770597"/>
              <a:gd name="connsiteX3" fmla="*/ 8191500 w 8191500"/>
              <a:gd name="connsiteY3" fmla="*/ 5770597 h 5770597"/>
              <a:gd name="connsiteX4" fmla="*/ 79523 w 8191500"/>
              <a:gd name="connsiteY4" fmla="*/ 5770597 h 5770597"/>
              <a:gd name="connsiteX5" fmla="*/ 56799 w 8191500"/>
              <a:gd name="connsiteY5" fmla="*/ 5644158 h 5770597"/>
              <a:gd name="connsiteX6" fmla="*/ 0 w 8191500"/>
              <a:gd name="connsiteY6" fmla="*/ 4898209 h 5770597"/>
              <a:gd name="connsiteX7" fmla="*/ 4929467 w 8191500"/>
              <a:gd name="connsiteY7" fmla="*/ 0 h 5770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91500" h="5770597">
                <a:moveTo>
                  <a:pt x="4929467" y="0"/>
                </a:moveTo>
                <a:cubicBezTo>
                  <a:pt x="6120547" y="0"/>
                  <a:pt x="7212963" y="419755"/>
                  <a:pt x="8065066" y="1118513"/>
                </a:cubicBezTo>
                <a:lnTo>
                  <a:pt x="8191500" y="1227339"/>
                </a:lnTo>
                <a:lnTo>
                  <a:pt x="8191500" y="5770597"/>
                </a:lnTo>
                <a:lnTo>
                  <a:pt x="79523" y="5770597"/>
                </a:lnTo>
                <a:lnTo>
                  <a:pt x="56799" y="5644158"/>
                </a:lnTo>
                <a:cubicBezTo>
                  <a:pt x="19398" y="5400934"/>
                  <a:pt x="0" y="5151822"/>
                  <a:pt x="0" y="4898209"/>
                </a:cubicBezTo>
                <a:cubicBezTo>
                  <a:pt x="0" y="2193003"/>
                  <a:pt x="2206998" y="0"/>
                  <a:pt x="492946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D6EE29F2-D77F-4BD0-A20B-334D316A1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09800" y="2099696"/>
            <a:ext cx="1942241" cy="188955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6" name="Arc 85">
            <a:extLst>
              <a:ext uri="{FF2B5EF4-FFF2-40B4-BE49-F238E27FC236}">
                <a16:creationId xmlns:a16="http://schemas.microsoft.com/office/drawing/2014/main" id="{22D09ED2-868F-42C6-866E-F92E0CEF3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520172">
            <a:off x="1613162" y="1492572"/>
            <a:ext cx="2987899" cy="2987899"/>
          </a:xfrm>
          <a:prstGeom prst="arc">
            <a:avLst>
              <a:gd name="adj1" fmla="val 14455503"/>
              <a:gd name="adj2" fmla="val 227775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F30E86B-88E9-4B33-B2F4-326DAF5B87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3788" y="765071"/>
            <a:ext cx="7620660" cy="605842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E411CC32-67E5-42CA-8A65-04CA7BE33D6A}"/>
              </a:ext>
            </a:extLst>
          </p:cNvPr>
          <p:cNvSpPr txBox="1">
            <a:spLocks/>
          </p:cNvSpPr>
          <p:nvPr/>
        </p:nvSpPr>
        <p:spPr>
          <a:xfrm>
            <a:off x="508495" y="12200"/>
            <a:ext cx="5788326" cy="218807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dirty="0">
                <a:solidFill>
                  <a:schemeClr val="bg1"/>
                </a:solidFill>
              </a:rPr>
              <a:t>Price action in</a:t>
            </a:r>
          </a:p>
          <a:p>
            <a:r>
              <a:rPr lang="en-US" sz="6600" dirty="0">
                <a:solidFill>
                  <a:schemeClr val="bg1"/>
                </a:solidFill>
              </a:rPr>
              <a:t>the last 12 months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3CF7AAD-09C3-42AB-97EE-57C4636003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42340" y="757450"/>
            <a:ext cx="7712108" cy="606604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FFD5CEB-4B08-4002-AF77-D1C473E2D83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45687" y="757450"/>
            <a:ext cx="7712108" cy="606604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78195307-F9F8-4769-8DD6-F302A2A7A201}"/>
              </a:ext>
            </a:extLst>
          </p:cNvPr>
          <p:cNvSpPr/>
          <p:nvPr/>
        </p:nvSpPr>
        <p:spPr>
          <a:xfrm>
            <a:off x="7893170" y="1155937"/>
            <a:ext cx="966158" cy="301925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9EA224CC-5BD4-42D3-94FF-5F23F6948CCE}"/>
              </a:ext>
            </a:extLst>
          </p:cNvPr>
          <p:cNvSpPr/>
          <p:nvPr/>
        </p:nvSpPr>
        <p:spPr>
          <a:xfrm>
            <a:off x="7964795" y="2809680"/>
            <a:ext cx="966158" cy="301925"/>
          </a:xfrm>
          <a:prstGeom prst="ellipse">
            <a:avLst/>
          </a:prstGeom>
          <a:noFill/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E41B6233-5EE5-41AD-A4DA-C7ABC0CD00C1}"/>
              </a:ext>
            </a:extLst>
          </p:cNvPr>
          <p:cNvSpPr/>
          <p:nvPr/>
        </p:nvSpPr>
        <p:spPr>
          <a:xfrm>
            <a:off x="8197641" y="4463423"/>
            <a:ext cx="966158" cy="30192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3FAFFABA-92A4-4A7F-BBCE-19F072C22DBB}"/>
              </a:ext>
            </a:extLst>
          </p:cNvPr>
          <p:cNvSpPr txBox="1">
            <a:spLocks/>
          </p:cNvSpPr>
          <p:nvPr/>
        </p:nvSpPr>
        <p:spPr>
          <a:xfrm>
            <a:off x="125674" y="2374179"/>
            <a:ext cx="2752184" cy="417848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Price Irregularity November 7th, 2021</a:t>
            </a:r>
          </a:p>
          <a:p>
            <a:r>
              <a:rPr lang="en-US" dirty="0">
                <a:solidFill>
                  <a:schemeClr val="bg1"/>
                </a:solidFill>
              </a:rPr>
              <a:t>This can be excluded from the metrics as a clerical error, or corrupted data. </a:t>
            </a:r>
          </a:p>
          <a:p>
            <a:r>
              <a:rPr lang="en-US" dirty="0">
                <a:solidFill>
                  <a:schemeClr val="bg1"/>
                </a:solidFill>
              </a:rPr>
              <a:t>Besides that, the pricing data seems consistent with the market.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F5495C10-36F7-48BB-9E94-BAADD7DD7E0E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3559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285"/>
    </mc:Choice>
    <mc:Fallback xmlns="">
      <p:transition spd="slow" advTm="322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" grpId="0" animBg="1"/>
      <p:bldP spid="15" grpId="0" animBg="1"/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8" name="Rectangle 77">
            <a:extLst>
              <a:ext uri="{FF2B5EF4-FFF2-40B4-BE49-F238E27FC236}">
                <a16:creationId xmlns:a16="http://schemas.microsoft.com/office/drawing/2014/main" id="{D278ADA9-6383-4BDD-80D2-8899A40268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484B7147-B0F6-40ED-B5A2-FF72BC8198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B36D2DE0-0628-4A9A-A59D-7BA8B5EB30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48E405C9-94BE-41DA-928C-DEC9A8550E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815929" y="148929"/>
            <a:ext cx="6560142" cy="656014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86" name="Arc 85">
            <a:extLst>
              <a:ext uri="{FF2B5EF4-FFF2-40B4-BE49-F238E27FC236}">
                <a16:creationId xmlns:a16="http://schemas.microsoft.com/office/drawing/2014/main" id="{D2091A72-D5BB-42AC-8FD3-F7747D908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9222429" flipV="1">
            <a:off x="2494119" y="6170"/>
            <a:ext cx="6816262" cy="6816262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6ED12BFC-A737-46AF-8411-481112D54B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00995" y="5310973"/>
            <a:ext cx="705948" cy="68679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BD16F28-72CD-4033-AED3-FD2DB50AC9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7986" y="411218"/>
            <a:ext cx="7704488" cy="603556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A559622-43BD-478D-9C1B-D19A2006E72E}"/>
              </a:ext>
            </a:extLst>
          </p:cNvPr>
          <p:cNvSpPr txBox="1">
            <a:spLocks/>
          </p:cNvSpPr>
          <p:nvPr/>
        </p:nvSpPr>
        <p:spPr>
          <a:xfrm>
            <a:off x="-61111" y="2533095"/>
            <a:ext cx="3069169" cy="2421681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Which asset had the greatest growth in the last 12 months? </a:t>
            </a:r>
          </a:p>
          <a:p>
            <a:r>
              <a:rPr lang="en-US" dirty="0">
                <a:solidFill>
                  <a:schemeClr val="bg1"/>
                </a:solidFill>
              </a:rPr>
              <a:t>MANA</a:t>
            </a:r>
            <a:br>
              <a:rPr lang="en-US" dirty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Did any assets have any major price movement?</a:t>
            </a:r>
          </a:p>
          <a:p>
            <a:r>
              <a:rPr lang="en-US" dirty="0">
                <a:solidFill>
                  <a:schemeClr val="bg1"/>
                </a:solidFill>
              </a:rPr>
              <a:t>MANA had a substantial spike, from 10/27- 11/7 the price went from .806 to 5.46</a:t>
            </a:r>
          </a:p>
          <a:p>
            <a:r>
              <a:rPr lang="en-US" dirty="0">
                <a:solidFill>
                  <a:schemeClr val="bg1"/>
                </a:solidFill>
              </a:rPr>
              <a:t>For ETH May 2021 had a rather large spike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19E9FE-6D10-4789-B01B-380B1FC05E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16" y="17260"/>
            <a:ext cx="3306481" cy="2260118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sz="5400" dirty="0">
                <a:solidFill>
                  <a:schemeClr val="bg1"/>
                </a:solidFill>
              </a:rPr>
              <a:t>Crypto Asset </a:t>
            </a:r>
            <a:r>
              <a:rPr lang="en-US" sz="54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Price Movement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47B65D7-0C03-435B-A364-27D7D3A233F9}"/>
              </a:ext>
            </a:extLst>
          </p:cNvPr>
          <p:cNvSpPr txBox="1">
            <a:spLocks/>
          </p:cNvSpPr>
          <p:nvPr/>
        </p:nvSpPr>
        <p:spPr>
          <a:xfrm>
            <a:off x="-52334" y="5075544"/>
            <a:ext cx="4374167" cy="1633527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Contributing factors?</a:t>
            </a:r>
          </a:p>
          <a:p>
            <a:r>
              <a:rPr lang="en-US" dirty="0">
                <a:solidFill>
                  <a:schemeClr val="bg1"/>
                </a:solidFill>
              </a:rPr>
              <a:t>BTC and ETH - Volatility of Cryptocurrency, attraction of high-risk investors.</a:t>
            </a:r>
          </a:p>
          <a:p>
            <a:r>
              <a:rPr lang="en-US" dirty="0">
                <a:solidFill>
                  <a:schemeClr val="bg1"/>
                </a:solidFill>
              </a:rPr>
              <a:t>MANA - Companies buying their land parcels, wider adoption of the NFT marketplace or, in general, wider adoption of the coin</a:t>
            </a: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36D7A8F0-A312-46A0-B035-37639EAFBF5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195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8919"/>
    </mc:Choice>
    <mc:Fallback xmlns="">
      <p:transition spd="slow" advTm="589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8" name="Rectangle 77">
            <a:extLst>
              <a:ext uri="{FF2B5EF4-FFF2-40B4-BE49-F238E27FC236}">
                <a16:creationId xmlns:a16="http://schemas.microsoft.com/office/drawing/2014/main" id="{D278ADA9-6383-4BDD-80D2-8899A40268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484B7147-B0F6-40ED-B5A2-FF72BC8198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B36D2DE0-0628-4A9A-A59D-7BA8B5EB30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48E405C9-94BE-41DA-928C-DEC9A8550E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815929" y="148929"/>
            <a:ext cx="6560142" cy="656014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19E9FE-6D10-4789-B01B-380B1FC05E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3068" y="185610"/>
            <a:ext cx="4922351" cy="1504052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6000" dirty="0"/>
              <a:t>  How far </a:t>
            </a:r>
            <a:br>
              <a:rPr lang="en-US" sz="6000" dirty="0"/>
            </a:br>
            <a:r>
              <a:rPr lang="en-US" sz="6000" dirty="0"/>
              <a:t>could $1,000 go?</a:t>
            </a:r>
            <a:endParaRPr lang="en-US" sz="60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86" name="Arc 85">
            <a:extLst>
              <a:ext uri="{FF2B5EF4-FFF2-40B4-BE49-F238E27FC236}">
                <a16:creationId xmlns:a16="http://schemas.microsoft.com/office/drawing/2014/main" id="{D2091A72-D5BB-42AC-8FD3-F7747D908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9222429" flipV="1">
            <a:off x="2494119" y="6170"/>
            <a:ext cx="6816262" cy="6816262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6ED12BFC-A737-46AF-8411-481112D54B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00995" y="5310973"/>
            <a:ext cx="705948" cy="68679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0" name="Table 4">
            <a:extLst>
              <a:ext uri="{FF2B5EF4-FFF2-40B4-BE49-F238E27FC236}">
                <a16:creationId xmlns:a16="http://schemas.microsoft.com/office/drawing/2014/main" id="{B4890C0C-B66D-46AE-82F2-DAA71F98BE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3905146"/>
              </p:ext>
            </p:extLst>
          </p:nvPr>
        </p:nvGraphicFramePr>
        <p:xfrm>
          <a:off x="606398" y="3628173"/>
          <a:ext cx="10591704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7268">
                  <a:extLst>
                    <a:ext uri="{9D8B030D-6E8A-4147-A177-3AD203B41FA5}">
                      <a16:colId xmlns:a16="http://schemas.microsoft.com/office/drawing/2014/main" val="456353106"/>
                    </a:ext>
                  </a:extLst>
                </a:gridCol>
                <a:gridCol w="1259457">
                  <a:extLst>
                    <a:ext uri="{9D8B030D-6E8A-4147-A177-3AD203B41FA5}">
                      <a16:colId xmlns:a16="http://schemas.microsoft.com/office/drawing/2014/main" val="3306668574"/>
                    </a:ext>
                  </a:extLst>
                </a:gridCol>
                <a:gridCol w="1052423">
                  <a:extLst>
                    <a:ext uri="{9D8B030D-6E8A-4147-A177-3AD203B41FA5}">
                      <a16:colId xmlns:a16="http://schemas.microsoft.com/office/drawing/2014/main" val="4110816420"/>
                    </a:ext>
                  </a:extLst>
                </a:gridCol>
                <a:gridCol w="1397479">
                  <a:extLst>
                    <a:ext uri="{9D8B030D-6E8A-4147-A177-3AD203B41FA5}">
                      <a16:colId xmlns:a16="http://schemas.microsoft.com/office/drawing/2014/main" val="3030901166"/>
                    </a:ext>
                  </a:extLst>
                </a:gridCol>
                <a:gridCol w="1147313">
                  <a:extLst>
                    <a:ext uri="{9D8B030D-6E8A-4147-A177-3AD203B41FA5}">
                      <a16:colId xmlns:a16="http://schemas.microsoft.com/office/drawing/2014/main" val="3761455665"/>
                    </a:ext>
                  </a:extLst>
                </a:gridCol>
                <a:gridCol w="1958196">
                  <a:extLst>
                    <a:ext uri="{9D8B030D-6E8A-4147-A177-3AD203B41FA5}">
                      <a16:colId xmlns:a16="http://schemas.microsoft.com/office/drawing/2014/main" val="2284189898"/>
                    </a:ext>
                  </a:extLst>
                </a:gridCol>
                <a:gridCol w="1949568">
                  <a:extLst>
                    <a:ext uri="{9D8B030D-6E8A-4147-A177-3AD203B41FA5}">
                      <a16:colId xmlns:a16="http://schemas.microsoft.com/office/drawing/2014/main" val="7684203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Asset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Cost on April 1st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Amt to spend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Amt of coins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Price 1 year later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Investment value 1 year later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Increase in value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371774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BTC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$29730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$1,000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~0.0336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$40,970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$1,376.592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$376.59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576764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ETH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$1765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$1,000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~0.5665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$2,872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$1,626.988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$626.99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845011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MANA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$0.522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$1,000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~1,915.7088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$2.394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$4,586.2069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$3,586.21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948540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USD (in the Bank)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$1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$1,000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1,000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$1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$1,001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$1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26483"/>
                  </a:ext>
                </a:extLst>
              </a:tr>
            </a:tbl>
          </a:graphicData>
        </a:graphic>
      </p:graphicFrame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92745A5B-4348-413B-BD71-38755CBBFD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51284" y="2059132"/>
            <a:ext cx="6689432" cy="1350804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If $1000 was invested in each on July 20</a:t>
            </a:r>
            <a:r>
              <a:rPr lang="en-US" baseline="30000" dirty="0"/>
              <a:t>th</a:t>
            </a:r>
            <a:r>
              <a:rPr lang="en-US" dirty="0"/>
              <a:t> 2021, how much would that investment be worth the following year?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8CC7863F-E4E0-4882-A906-2DD152834CC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404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3069"/>
    </mc:Choice>
    <mc:Fallback xmlns="">
      <p:transition spd="slow" advTm="730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8" name="Rectangle 97">
            <a:extLst>
              <a:ext uri="{FF2B5EF4-FFF2-40B4-BE49-F238E27FC236}">
                <a16:creationId xmlns:a16="http://schemas.microsoft.com/office/drawing/2014/main" id="{32D45EE4-C4F0-4F72-B1C6-39F596D138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Oval 7">
            <a:extLst>
              <a:ext uri="{FF2B5EF4-FFF2-40B4-BE49-F238E27FC236}">
                <a16:creationId xmlns:a16="http://schemas.microsoft.com/office/drawing/2014/main" id="{8C459BAD-4279-4A9D-B0C5-662C5F5ED2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3203463" y="-2060461"/>
            <a:ext cx="5649003" cy="10651671"/>
          </a:xfrm>
          <a:custGeom>
            <a:avLst/>
            <a:gdLst>
              <a:gd name="connsiteX0" fmla="*/ 0 w 5649003"/>
              <a:gd name="connsiteY0" fmla="*/ 5325836 h 10651671"/>
              <a:gd name="connsiteX1" fmla="*/ 2824502 w 5649003"/>
              <a:gd name="connsiteY1" fmla="*/ 0 h 10651671"/>
              <a:gd name="connsiteX2" fmla="*/ 5649004 w 5649003"/>
              <a:gd name="connsiteY2" fmla="*/ 5325836 h 10651671"/>
              <a:gd name="connsiteX3" fmla="*/ 2824502 w 5649003"/>
              <a:gd name="connsiteY3" fmla="*/ 10651672 h 10651671"/>
              <a:gd name="connsiteX4" fmla="*/ 0 w 5649003"/>
              <a:gd name="connsiteY4" fmla="*/ 5325836 h 10651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49003" h="10651671" fill="none" extrusionOk="0">
                <a:moveTo>
                  <a:pt x="0" y="5325836"/>
                </a:moveTo>
                <a:cubicBezTo>
                  <a:pt x="186946" y="2320485"/>
                  <a:pt x="1438121" y="-52385"/>
                  <a:pt x="2824502" y="0"/>
                </a:cubicBezTo>
                <a:cubicBezTo>
                  <a:pt x="4703838" y="-43168"/>
                  <a:pt x="5583840" y="2369660"/>
                  <a:pt x="5649004" y="5325836"/>
                </a:cubicBezTo>
                <a:cubicBezTo>
                  <a:pt x="5518761" y="8289338"/>
                  <a:pt x="4285196" y="10894014"/>
                  <a:pt x="2824502" y="10651672"/>
                </a:cubicBezTo>
                <a:cubicBezTo>
                  <a:pt x="1536945" y="11016699"/>
                  <a:pt x="142947" y="8418643"/>
                  <a:pt x="0" y="5325836"/>
                </a:cubicBezTo>
                <a:close/>
              </a:path>
              <a:path w="5649003" h="10651671" stroke="0" extrusionOk="0">
                <a:moveTo>
                  <a:pt x="0" y="5325836"/>
                </a:moveTo>
                <a:cubicBezTo>
                  <a:pt x="-54350" y="2332108"/>
                  <a:pt x="1351726" y="167869"/>
                  <a:pt x="2824502" y="0"/>
                </a:cubicBezTo>
                <a:cubicBezTo>
                  <a:pt x="4182679" y="-143942"/>
                  <a:pt x="5672665" y="2549517"/>
                  <a:pt x="5649004" y="5325836"/>
                </a:cubicBezTo>
                <a:cubicBezTo>
                  <a:pt x="5518596" y="8280244"/>
                  <a:pt x="4081190" y="10622204"/>
                  <a:pt x="2824502" y="10651672"/>
                </a:cubicBezTo>
                <a:cubicBezTo>
                  <a:pt x="1216708" y="10537144"/>
                  <a:pt x="-100850" y="8264979"/>
                  <a:pt x="0" y="5325836"/>
                </a:cubicBezTo>
                <a:close/>
              </a:path>
            </a:pathLst>
          </a:custGeom>
          <a:solidFill>
            <a:schemeClr val="accent2"/>
          </a:solidFill>
          <a:ln w="57150">
            <a:solidFill>
              <a:schemeClr val="accent2"/>
            </a:solidFill>
            <a:extLst>
              <a:ext uri="{C807C97D-BFC1-408E-A445-0C87EB9F89A2}">
                <ask:lineSketchStyleProps xmlns:ask="http://schemas.microsoft.com/office/drawing/2018/sketchyshapes" sd="63743190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19E9FE-6D10-4789-B01B-380B1FC05E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804" y="133171"/>
            <a:ext cx="10457895" cy="1083075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br>
              <a:rPr lang="en-US" sz="6600" dirty="0"/>
            </a:br>
            <a:r>
              <a:rPr lang="en-US" sz="6600" dirty="0"/>
              <a:t>Crypto trends, day of the month</a:t>
            </a:r>
            <a:endParaRPr lang="en-US" sz="66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2" name="sketch line">
            <a:extLst>
              <a:ext uri="{FF2B5EF4-FFF2-40B4-BE49-F238E27FC236}">
                <a16:creationId xmlns:a16="http://schemas.microsoft.com/office/drawing/2014/main" id="{0953BC39-9D68-40BE-BF3C-5C4EB782AF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173498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563791 w 4243589"/>
              <a:gd name="connsiteY1" fmla="*/ 0 h 18288"/>
              <a:gd name="connsiteX2" fmla="*/ 1042710 w 4243589"/>
              <a:gd name="connsiteY2" fmla="*/ 0 h 18288"/>
              <a:gd name="connsiteX3" fmla="*/ 1564066 w 4243589"/>
              <a:gd name="connsiteY3" fmla="*/ 0 h 18288"/>
              <a:gd name="connsiteX4" fmla="*/ 2212729 w 4243589"/>
              <a:gd name="connsiteY4" fmla="*/ 0 h 18288"/>
              <a:gd name="connsiteX5" fmla="*/ 2776520 w 4243589"/>
              <a:gd name="connsiteY5" fmla="*/ 0 h 18288"/>
              <a:gd name="connsiteX6" fmla="*/ 3297875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637362 w 4243589"/>
              <a:gd name="connsiteY9" fmla="*/ 18288 h 18288"/>
              <a:gd name="connsiteX10" fmla="*/ 3116007 w 4243589"/>
              <a:gd name="connsiteY10" fmla="*/ 18288 h 18288"/>
              <a:gd name="connsiteX11" fmla="*/ 2424908 w 4243589"/>
              <a:gd name="connsiteY11" fmla="*/ 18288 h 18288"/>
              <a:gd name="connsiteX12" fmla="*/ 1861117 w 4243589"/>
              <a:gd name="connsiteY12" fmla="*/ 18288 h 18288"/>
              <a:gd name="connsiteX13" fmla="*/ 1382198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41275" cap="rnd">
            <a:solidFill>
              <a:srgbClr val="FFFFFF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59510BE-46AF-4D04-AD64-6579058A75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62" y="1562092"/>
            <a:ext cx="8276570" cy="2692538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4DB8090-C65C-4104-B24A-765F1AA9CB75}"/>
              </a:ext>
            </a:extLst>
          </p:cNvPr>
          <p:cNvCxnSpPr>
            <a:cxnSpLocks/>
          </p:cNvCxnSpPr>
          <p:nvPr/>
        </p:nvCxnSpPr>
        <p:spPr>
          <a:xfrm>
            <a:off x="581751" y="3123789"/>
            <a:ext cx="678491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A89CE192-4888-47D1-837A-5DB8857A1FF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0217"/>
          <a:stretch/>
        </p:blipFill>
        <p:spPr>
          <a:xfrm>
            <a:off x="6991855" y="1571617"/>
            <a:ext cx="7430994" cy="269253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B4CC5A6-A47B-435E-847A-231485BDD3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56988" y="4080389"/>
            <a:ext cx="8321940" cy="2707298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E6DC6D9-B6C3-4EEB-AE84-891295B5280B}"/>
              </a:ext>
            </a:extLst>
          </p:cNvPr>
          <p:cNvCxnSpPr>
            <a:cxnSpLocks/>
          </p:cNvCxnSpPr>
          <p:nvPr/>
        </p:nvCxnSpPr>
        <p:spPr>
          <a:xfrm>
            <a:off x="4267789" y="5660658"/>
            <a:ext cx="678491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129B19C0-73AB-47FE-8A9A-99CCCBF6EED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16184"/>
          <a:stretch/>
        </p:blipFill>
        <p:spPr>
          <a:xfrm>
            <a:off x="-2316770" y="4070864"/>
            <a:ext cx="6975121" cy="270729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796106E9-6DF3-49D9-B628-291D7B47344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88879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865"/>
    </mc:Choice>
    <mc:Fallback xmlns="">
      <p:transition spd="slow" advTm="3886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8" name="Rectangle 77">
            <a:extLst>
              <a:ext uri="{FF2B5EF4-FFF2-40B4-BE49-F238E27FC236}">
                <a16:creationId xmlns:a16="http://schemas.microsoft.com/office/drawing/2014/main" id="{4E1BEB12-92AF-4445-98AD-4C7756E7C9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D0522C2C-7B5C-48A7-A969-03941E5D2E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2" name="Freeform 13">
            <a:extLst>
              <a:ext uri="{FF2B5EF4-FFF2-40B4-BE49-F238E27FC236}">
                <a16:creationId xmlns:a16="http://schemas.microsoft.com/office/drawing/2014/main" id="{9C682A1A-5B2D-4111-BBD6-620165633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69476" y="220196"/>
            <a:ext cx="9422524" cy="6637806"/>
          </a:xfrm>
          <a:custGeom>
            <a:avLst/>
            <a:gdLst>
              <a:gd name="connsiteX0" fmla="*/ 4929467 w 8191500"/>
              <a:gd name="connsiteY0" fmla="*/ 0 h 5770597"/>
              <a:gd name="connsiteX1" fmla="*/ 8065066 w 8191500"/>
              <a:gd name="connsiteY1" fmla="*/ 1118513 h 5770597"/>
              <a:gd name="connsiteX2" fmla="*/ 8191500 w 8191500"/>
              <a:gd name="connsiteY2" fmla="*/ 1227339 h 5770597"/>
              <a:gd name="connsiteX3" fmla="*/ 8191500 w 8191500"/>
              <a:gd name="connsiteY3" fmla="*/ 5770597 h 5770597"/>
              <a:gd name="connsiteX4" fmla="*/ 79523 w 8191500"/>
              <a:gd name="connsiteY4" fmla="*/ 5770597 h 5770597"/>
              <a:gd name="connsiteX5" fmla="*/ 56799 w 8191500"/>
              <a:gd name="connsiteY5" fmla="*/ 5644158 h 5770597"/>
              <a:gd name="connsiteX6" fmla="*/ 0 w 8191500"/>
              <a:gd name="connsiteY6" fmla="*/ 4898209 h 5770597"/>
              <a:gd name="connsiteX7" fmla="*/ 4929467 w 8191500"/>
              <a:gd name="connsiteY7" fmla="*/ 0 h 5770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91500" h="5770597">
                <a:moveTo>
                  <a:pt x="4929467" y="0"/>
                </a:moveTo>
                <a:cubicBezTo>
                  <a:pt x="6120547" y="0"/>
                  <a:pt x="7212963" y="419755"/>
                  <a:pt x="8065066" y="1118513"/>
                </a:cubicBezTo>
                <a:lnTo>
                  <a:pt x="8191500" y="1227339"/>
                </a:lnTo>
                <a:lnTo>
                  <a:pt x="8191500" y="5770597"/>
                </a:lnTo>
                <a:lnTo>
                  <a:pt x="79523" y="5770597"/>
                </a:lnTo>
                <a:lnTo>
                  <a:pt x="56799" y="5644158"/>
                </a:lnTo>
                <a:cubicBezTo>
                  <a:pt x="19398" y="5400934"/>
                  <a:pt x="0" y="5151822"/>
                  <a:pt x="0" y="4898209"/>
                </a:cubicBezTo>
                <a:cubicBezTo>
                  <a:pt x="0" y="2193003"/>
                  <a:pt x="2206998" y="0"/>
                  <a:pt x="492946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D6EE29F2-D77F-4BD0-A20B-334D316A1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09800" y="2099696"/>
            <a:ext cx="1942241" cy="188955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6" name="Arc 85">
            <a:extLst>
              <a:ext uri="{FF2B5EF4-FFF2-40B4-BE49-F238E27FC236}">
                <a16:creationId xmlns:a16="http://schemas.microsoft.com/office/drawing/2014/main" id="{22D09ED2-868F-42C6-866E-F92E0CEF3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520172">
            <a:off x="1613162" y="1492572"/>
            <a:ext cx="2987899" cy="2987899"/>
          </a:xfrm>
          <a:prstGeom prst="arc">
            <a:avLst>
              <a:gd name="adj1" fmla="val 14455503"/>
              <a:gd name="adj2" fmla="val 227775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515C5EC-3CD2-4A07-91F2-8A84536843D0}"/>
              </a:ext>
            </a:extLst>
          </p:cNvPr>
          <p:cNvSpPr txBox="1">
            <a:spLocks/>
          </p:cNvSpPr>
          <p:nvPr/>
        </p:nvSpPr>
        <p:spPr>
          <a:xfrm>
            <a:off x="-10676" y="-173656"/>
            <a:ext cx="7253378" cy="13588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Distribution of Price Action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A2E7E6A-A8AD-418B-B8E9-1299A088D5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40570" y="1132057"/>
            <a:ext cx="4541520" cy="5479414"/>
          </a:xfrm>
        </p:spPr>
        <p:txBody>
          <a:bodyPr>
            <a:normAutofit/>
          </a:bodyPr>
          <a:lstStyle/>
          <a:p>
            <a:r>
              <a:rPr lang="en-US" dirty="0"/>
              <a:t>Peaks &amp; Valleys will occur with any high-risk assets.</a:t>
            </a:r>
          </a:p>
          <a:p>
            <a:r>
              <a:rPr lang="en-US" dirty="0"/>
              <a:t>Distribution of coins prices can help us determine stability of asset and price.</a:t>
            </a:r>
          </a:p>
          <a:p>
            <a:r>
              <a:rPr lang="en-US" dirty="0"/>
              <a:t>Both Bitcoin and Ethereum have wide ranges.</a:t>
            </a:r>
          </a:p>
          <a:p>
            <a:pPr lvl="1"/>
            <a:r>
              <a:rPr lang="en-US" dirty="0"/>
              <a:t>The appear to have good distribution.</a:t>
            </a:r>
          </a:p>
          <a:p>
            <a:r>
              <a:rPr lang="en-US" dirty="0"/>
              <a:t>Better the clustered distribution around the mean the higher the stability.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576A5D3-25F4-4DF1-9C2F-9ABEA31CA8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171" y="1132056"/>
            <a:ext cx="7143557" cy="3071495"/>
          </a:xfrm>
          <a:prstGeom prst="rect">
            <a:avLst/>
          </a:prstGeom>
        </p:spPr>
      </p:pic>
      <p:pic>
        <p:nvPicPr>
          <p:cNvPr id="11" name="Picture 10" descr="Chart, histogram&#10;&#10;Description automatically generated">
            <a:extLst>
              <a:ext uri="{FF2B5EF4-FFF2-40B4-BE49-F238E27FC236}">
                <a16:creationId xmlns:a16="http://schemas.microsoft.com/office/drawing/2014/main" id="{7CCF87E9-569A-46F1-BE38-3522E75B4D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889" y="4132431"/>
            <a:ext cx="7151839" cy="258064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44B9010-65CF-4AA6-ACEA-9AE7F0AC1421}"/>
              </a:ext>
            </a:extLst>
          </p:cNvPr>
          <p:cNvCxnSpPr>
            <a:cxnSpLocks/>
          </p:cNvCxnSpPr>
          <p:nvPr/>
        </p:nvCxnSpPr>
        <p:spPr>
          <a:xfrm>
            <a:off x="3203850" y="1307951"/>
            <a:ext cx="0" cy="266192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CF26B3F-BE06-45B5-B024-9D716552FD24}"/>
              </a:ext>
            </a:extLst>
          </p:cNvPr>
          <p:cNvCxnSpPr>
            <a:cxnSpLocks/>
          </p:cNvCxnSpPr>
          <p:nvPr/>
        </p:nvCxnSpPr>
        <p:spPr>
          <a:xfrm>
            <a:off x="3285130" y="3949551"/>
            <a:ext cx="0" cy="266192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CC42F8EF-50C9-4B4D-8CBE-31FA68AB733E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85305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393"/>
    </mc:Choice>
    <mc:Fallback xmlns="">
      <p:transition spd="slow" advTm="4439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8" name="Rectangle 77">
            <a:extLst>
              <a:ext uri="{FF2B5EF4-FFF2-40B4-BE49-F238E27FC236}">
                <a16:creationId xmlns:a16="http://schemas.microsoft.com/office/drawing/2014/main" id="{4E1BEB12-92AF-4445-98AD-4C7756E7C9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D0522C2C-7B5C-48A7-A969-03941E5D2E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2" name="Freeform 13">
            <a:extLst>
              <a:ext uri="{FF2B5EF4-FFF2-40B4-BE49-F238E27FC236}">
                <a16:creationId xmlns:a16="http://schemas.microsoft.com/office/drawing/2014/main" id="{9C682A1A-5B2D-4111-BBD6-620165633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69476" y="220196"/>
            <a:ext cx="9422524" cy="6637806"/>
          </a:xfrm>
          <a:custGeom>
            <a:avLst/>
            <a:gdLst>
              <a:gd name="connsiteX0" fmla="*/ 4929467 w 8191500"/>
              <a:gd name="connsiteY0" fmla="*/ 0 h 5770597"/>
              <a:gd name="connsiteX1" fmla="*/ 8065066 w 8191500"/>
              <a:gd name="connsiteY1" fmla="*/ 1118513 h 5770597"/>
              <a:gd name="connsiteX2" fmla="*/ 8191500 w 8191500"/>
              <a:gd name="connsiteY2" fmla="*/ 1227339 h 5770597"/>
              <a:gd name="connsiteX3" fmla="*/ 8191500 w 8191500"/>
              <a:gd name="connsiteY3" fmla="*/ 5770597 h 5770597"/>
              <a:gd name="connsiteX4" fmla="*/ 79523 w 8191500"/>
              <a:gd name="connsiteY4" fmla="*/ 5770597 h 5770597"/>
              <a:gd name="connsiteX5" fmla="*/ 56799 w 8191500"/>
              <a:gd name="connsiteY5" fmla="*/ 5644158 h 5770597"/>
              <a:gd name="connsiteX6" fmla="*/ 0 w 8191500"/>
              <a:gd name="connsiteY6" fmla="*/ 4898209 h 5770597"/>
              <a:gd name="connsiteX7" fmla="*/ 4929467 w 8191500"/>
              <a:gd name="connsiteY7" fmla="*/ 0 h 5770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91500" h="5770597">
                <a:moveTo>
                  <a:pt x="4929467" y="0"/>
                </a:moveTo>
                <a:cubicBezTo>
                  <a:pt x="6120547" y="0"/>
                  <a:pt x="7212963" y="419755"/>
                  <a:pt x="8065066" y="1118513"/>
                </a:cubicBezTo>
                <a:lnTo>
                  <a:pt x="8191500" y="1227339"/>
                </a:lnTo>
                <a:lnTo>
                  <a:pt x="8191500" y="5770597"/>
                </a:lnTo>
                <a:lnTo>
                  <a:pt x="79523" y="5770597"/>
                </a:lnTo>
                <a:lnTo>
                  <a:pt x="56799" y="5644158"/>
                </a:lnTo>
                <a:cubicBezTo>
                  <a:pt x="19398" y="5400934"/>
                  <a:pt x="0" y="5151822"/>
                  <a:pt x="0" y="4898209"/>
                </a:cubicBezTo>
                <a:cubicBezTo>
                  <a:pt x="0" y="2193003"/>
                  <a:pt x="2206998" y="0"/>
                  <a:pt x="492946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D6EE29F2-D77F-4BD0-A20B-334D316A1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09800" y="2099696"/>
            <a:ext cx="1942241" cy="188955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6" name="Arc 85">
            <a:extLst>
              <a:ext uri="{FF2B5EF4-FFF2-40B4-BE49-F238E27FC236}">
                <a16:creationId xmlns:a16="http://schemas.microsoft.com/office/drawing/2014/main" id="{22D09ED2-868F-42C6-866E-F92E0CEF3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520172">
            <a:off x="1613162" y="1492572"/>
            <a:ext cx="2987899" cy="2987899"/>
          </a:xfrm>
          <a:prstGeom prst="arc">
            <a:avLst>
              <a:gd name="adj1" fmla="val 14455503"/>
              <a:gd name="adj2" fmla="val 227775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69B3F13-2194-4D64-AF29-C06992DD8E0A}"/>
              </a:ext>
            </a:extLst>
          </p:cNvPr>
          <p:cNvSpPr txBox="1">
            <a:spLocks/>
          </p:cNvSpPr>
          <p:nvPr/>
        </p:nvSpPr>
        <p:spPr>
          <a:xfrm>
            <a:off x="51758" y="113761"/>
            <a:ext cx="622798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Distribution of Price Action</a:t>
            </a:r>
          </a:p>
          <a:p>
            <a:r>
              <a:rPr lang="en-US" dirty="0">
                <a:solidFill>
                  <a:schemeClr val="bg1"/>
                </a:solidFill>
              </a:rPr>
              <a:t>Mana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CA9A129-E294-4D3B-B03F-D628DD274A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8721" y="777206"/>
            <a:ext cx="4380781" cy="2087912"/>
          </a:xfrm>
        </p:spPr>
        <p:txBody>
          <a:bodyPr>
            <a:normAutofit/>
          </a:bodyPr>
          <a:lstStyle/>
          <a:p>
            <a:r>
              <a:rPr lang="en-US" dirty="0"/>
              <a:t>A mean can be determined but the distribution is too scattered for it to be identified as a stable asset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D78A777-093A-48A1-9D16-7967976F92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07235" y="2865120"/>
            <a:ext cx="9025684" cy="3931921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3BC1CE9-4B32-42F4-9AE2-120905AE0D7F}"/>
              </a:ext>
            </a:extLst>
          </p:cNvPr>
          <p:cNvSpPr txBox="1">
            <a:spLocks/>
          </p:cNvSpPr>
          <p:nvPr/>
        </p:nvSpPr>
        <p:spPr>
          <a:xfrm>
            <a:off x="259080" y="3428682"/>
            <a:ext cx="2758440" cy="293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Due to the spike last November, MANA is still an extremely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high-risk bet</a:t>
            </a:r>
          </a:p>
          <a:p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B4CE996-B946-4BF3-8B2D-7458B0517886}"/>
              </a:ext>
            </a:extLst>
          </p:cNvPr>
          <p:cNvCxnSpPr>
            <a:cxnSpLocks/>
          </p:cNvCxnSpPr>
          <p:nvPr/>
        </p:nvCxnSpPr>
        <p:spPr>
          <a:xfrm>
            <a:off x="5029200" y="3901440"/>
            <a:ext cx="0" cy="266192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368D16C4-C322-400E-BB53-A8A7B8366BF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75131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305"/>
    </mc:Choice>
    <mc:Fallback xmlns="">
      <p:transition spd="slow" advTm="193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8" name="Rectangle 77">
            <a:extLst>
              <a:ext uri="{FF2B5EF4-FFF2-40B4-BE49-F238E27FC236}">
                <a16:creationId xmlns:a16="http://schemas.microsoft.com/office/drawing/2014/main" id="{D278ADA9-6383-4BDD-80D2-8899A40268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484B7147-B0F6-40ED-B5A2-FF72BC8198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B36D2DE0-0628-4A9A-A59D-7BA8B5EB30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48E405C9-94BE-41DA-928C-DEC9A8550E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815929" y="148929"/>
            <a:ext cx="6560142" cy="656014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19E9FE-6D10-4789-B01B-380B1FC05E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36" y="129392"/>
            <a:ext cx="3529273" cy="1356283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60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Bitcoins Values</a:t>
            </a:r>
          </a:p>
        </p:txBody>
      </p:sp>
      <p:sp>
        <p:nvSpPr>
          <p:cNvPr id="86" name="Arc 85">
            <a:extLst>
              <a:ext uri="{FF2B5EF4-FFF2-40B4-BE49-F238E27FC236}">
                <a16:creationId xmlns:a16="http://schemas.microsoft.com/office/drawing/2014/main" id="{D2091A72-D5BB-42AC-8FD3-F7747D908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9222429" flipV="1">
            <a:off x="2494119" y="6170"/>
            <a:ext cx="6816262" cy="6816262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6ED12BFC-A737-46AF-8411-481112D54B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00995" y="5310973"/>
            <a:ext cx="705948" cy="68679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5997806-1EC6-4071-BFEA-096B44CCC0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20623" y="1570008"/>
            <a:ext cx="3490355" cy="4985722"/>
          </a:xfrm>
        </p:spPr>
        <p:txBody>
          <a:bodyPr>
            <a:normAutofit fontScale="70000" lnSpcReduction="20000"/>
          </a:bodyPr>
          <a:lstStyle/>
          <a:p>
            <a:r>
              <a:rPr lang="en-US" dirty="0">
                <a:solidFill>
                  <a:schemeClr val="bg1"/>
                </a:solidFill>
              </a:rPr>
              <a:t>This chart shows Bitcoin’s weekly activity.</a:t>
            </a:r>
          </a:p>
          <a:p>
            <a:r>
              <a:rPr lang="en-US" dirty="0">
                <a:solidFill>
                  <a:schemeClr val="bg1"/>
                </a:solidFill>
              </a:rPr>
              <a:t>2021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Buy</a:t>
            </a:r>
          </a:p>
          <a:p>
            <a:pPr lvl="2"/>
            <a:r>
              <a:rPr lang="en-US" dirty="0">
                <a:solidFill>
                  <a:schemeClr val="bg1"/>
                </a:solidFill>
              </a:rPr>
              <a:t>Sunday</a:t>
            </a:r>
          </a:p>
          <a:p>
            <a:pPr lvl="2"/>
            <a:r>
              <a:rPr lang="en-US" dirty="0">
                <a:solidFill>
                  <a:schemeClr val="bg1"/>
                </a:solidFill>
              </a:rPr>
              <a:t>Friday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Sell</a:t>
            </a:r>
          </a:p>
          <a:p>
            <a:pPr lvl="2"/>
            <a:r>
              <a:rPr lang="en-US" dirty="0">
                <a:solidFill>
                  <a:schemeClr val="bg1"/>
                </a:solidFill>
              </a:rPr>
              <a:t>Monday (Big Sell)</a:t>
            </a:r>
          </a:p>
          <a:p>
            <a:pPr lvl="2"/>
            <a:r>
              <a:rPr lang="en-US" dirty="0">
                <a:solidFill>
                  <a:schemeClr val="bg1"/>
                </a:solidFill>
              </a:rPr>
              <a:t>Wednesday, Thursday &amp; Saturday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Hold</a:t>
            </a:r>
          </a:p>
          <a:p>
            <a:pPr lvl="2"/>
            <a:r>
              <a:rPr lang="en-US" dirty="0">
                <a:solidFill>
                  <a:schemeClr val="bg1"/>
                </a:solidFill>
              </a:rPr>
              <a:t>Tuesday</a:t>
            </a:r>
          </a:p>
          <a:p>
            <a:r>
              <a:rPr lang="en-US" dirty="0">
                <a:solidFill>
                  <a:schemeClr val="bg1"/>
                </a:solidFill>
              </a:rPr>
              <a:t>2022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Buy</a:t>
            </a:r>
          </a:p>
          <a:p>
            <a:pPr lvl="2"/>
            <a:r>
              <a:rPr lang="en-US" dirty="0">
                <a:solidFill>
                  <a:schemeClr val="bg1"/>
                </a:solidFill>
              </a:rPr>
              <a:t>Sunday &amp; Monday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Sell</a:t>
            </a:r>
          </a:p>
          <a:p>
            <a:pPr lvl="2"/>
            <a:r>
              <a:rPr lang="en-US" dirty="0">
                <a:solidFill>
                  <a:schemeClr val="bg1"/>
                </a:solidFill>
              </a:rPr>
              <a:t>Tuesday (Big sell)</a:t>
            </a:r>
          </a:p>
          <a:p>
            <a:pPr lvl="2"/>
            <a:r>
              <a:rPr lang="en-US" dirty="0">
                <a:solidFill>
                  <a:schemeClr val="bg1"/>
                </a:solidFill>
              </a:rPr>
              <a:t>Wednesday &amp; Saturday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Hold</a:t>
            </a:r>
          </a:p>
          <a:p>
            <a:pPr lvl="2"/>
            <a:r>
              <a:rPr lang="en-US" dirty="0">
                <a:solidFill>
                  <a:schemeClr val="bg1"/>
                </a:solidFill>
              </a:rPr>
              <a:t>Thursday &amp; Friday</a:t>
            </a:r>
          </a:p>
        </p:txBody>
      </p:sp>
      <p:pic>
        <p:nvPicPr>
          <p:cNvPr id="10" name="Picture 9" descr="Chart&#10;&#10;Description automatically generated">
            <a:extLst>
              <a:ext uri="{FF2B5EF4-FFF2-40B4-BE49-F238E27FC236}">
                <a16:creationId xmlns:a16="http://schemas.microsoft.com/office/drawing/2014/main" id="{6867E36F-E28E-4746-8556-1282B6B3C5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3442" y="50512"/>
            <a:ext cx="8525298" cy="673847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A328FC8F-EDC5-42E4-B305-3A8B5279D1F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794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694"/>
    </mc:Choice>
    <mc:Fallback xmlns="">
      <p:transition spd="slow" advTm="3869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8" name="Rectangle 77">
            <a:extLst>
              <a:ext uri="{FF2B5EF4-FFF2-40B4-BE49-F238E27FC236}">
                <a16:creationId xmlns:a16="http://schemas.microsoft.com/office/drawing/2014/main" id="{D278ADA9-6383-4BDD-80D2-8899A40268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484B7147-B0F6-40ED-B5A2-FF72BC8198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B36D2DE0-0628-4A9A-A59D-7BA8B5EB30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48E405C9-94BE-41DA-928C-DEC9A8550E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815929" y="148929"/>
            <a:ext cx="6560142" cy="656014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19E9FE-6D10-4789-B01B-380B1FC05E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36" y="129392"/>
            <a:ext cx="3529273" cy="1356283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60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Ethereum Values</a:t>
            </a:r>
          </a:p>
        </p:txBody>
      </p:sp>
      <p:sp>
        <p:nvSpPr>
          <p:cNvPr id="86" name="Arc 85">
            <a:extLst>
              <a:ext uri="{FF2B5EF4-FFF2-40B4-BE49-F238E27FC236}">
                <a16:creationId xmlns:a16="http://schemas.microsoft.com/office/drawing/2014/main" id="{D2091A72-D5BB-42AC-8FD3-F7747D908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9222429" flipV="1">
            <a:off x="2494119" y="6170"/>
            <a:ext cx="6816262" cy="6816262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6ED12BFC-A737-46AF-8411-481112D54B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00995" y="5310973"/>
            <a:ext cx="705948" cy="68679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5997806-1EC6-4071-BFEA-096B44CCC0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73972" y="1577392"/>
            <a:ext cx="3050633" cy="5151216"/>
          </a:xfrm>
        </p:spPr>
        <p:txBody>
          <a:bodyPr>
            <a:normAutofit fontScale="62500" lnSpcReduction="20000"/>
          </a:bodyPr>
          <a:lstStyle/>
          <a:p>
            <a:r>
              <a:rPr lang="en-US" dirty="0">
                <a:solidFill>
                  <a:schemeClr val="bg1"/>
                </a:solidFill>
              </a:rPr>
              <a:t>This chart shows Ethereum’s weekly activity.</a:t>
            </a:r>
          </a:p>
          <a:p>
            <a:r>
              <a:rPr lang="en-US" dirty="0">
                <a:solidFill>
                  <a:schemeClr val="bg1"/>
                </a:solidFill>
              </a:rPr>
              <a:t>2021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Buy</a:t>
            </a:r>
          </a:p>
          <a:p>
            <a:pPr lvl="2"/>
            <a:r>
              <a:rPr lang="en-US" dirty="0">
                <a:solidFill>
                  <a:schemeClr val="bg1"/>
                </a:solidFill>
              </a:rPr>
              <a:t>Monday, Friday &amp; Saturday</a:t>
            </a:r>
          </a:p>
          <a:p>
            <a:pPr lvl="2"/>
            <a:r>
              <a:rPr lang="en-US" dirty="0">
                <a:solidFill>
                  <a:schemeClr val="bg1"/>
                </a:solidFill>
              </a:rPr>
              <a:t>Tuesday &amp; Wednesday (Big Buy)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Sell</a:t>
            </a:r>
          </a:p>
          <a:p>
            <a:pPr lvl="2"/>
            <a:r>
              <a:rPr lang="en-US" dirty="0">
                <a:solidFill>
                  <a:schemeClr val="bg1"/>
                </a:solidFill>
              </a:rPr>
              <a:t>Not really a good day to sell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Hold</a:t>
            </a:r>
          </a:p>
          <a:p>
            <a:pPr lvl="2"/>
            <a:r>
              <a:rPr lang="en-US" dirty="0">
                <a:solidFill>
                  <a:schemeClr val="bg1"/>
                </a:solidFill>
              </a:rPr>
              <a:t>Sunday &amp; Thursday</a:t>
            </a:r>
          </a:p>
          <a:p>
            <a:r>
              <a:rPr lang="en-US" dirty="0">
                <a:solidFill>
                  <a:schemeClr val="bg1"/>
                </a:solidFill>
              </a:rPr>
              <a:t>2022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Buy</a:t>
            </a:r>
          </a:p>
          <a:p>
            <a:pPr lvl="2"/>
            <a:r>
              <a:rPr lang="en-US" dirty="0">
                <a:solidFill>
                  <a:schemeClr val="bg1"/>
                </a:solidFill>
              </a:rPr>
              <a:t>Sunday</a:t>
            </a:r>
          </a:p>
          <a:p>
            <a:pPr lvl="2"/>
            <a:r>
              <a:rPr lang="en-US" dirty="0">
                <a:solidFill>
                  <a:schemeClr val="bg1"/>
                </a:solidFill>
              </a:rPr>
              <a:t>Monday (Big Buy)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Sell</a:t>
            </a:r>
          </a:p>
          <a:p>
            <a:pPr lvl="2"/>
            <a:r>
              <a:rPr lang="en-US" dirty="0">
                <a:solidFill>
                  <a:schemeClr val="bg1"/>
                </a:solidFill>
              </a:rPr>
              <a:t>Tuesday &amp; Wednesday (Big sell)</a:t>
            </a:r>
          </a:p>
          <a:p>
            <a:pPr lvl="2"/>
            <a:r>
              <a:rPr lang="en-US" dirty="0">
                <a:solidFill>
                  <a:schemeClr val="bg1"/>
                </a:solidFill>
              </a:rPr>
              <a:t>Friday &amp; Saturday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Hold</a:t>
            </a:r>
          </a:p>
          <a:p>
            <a:pPr lvl="2"/>
            <a:r>
              <a:rPr lang="en-US" dirty="0">
                <a:solidFill>
                  <a:schemeClr val="bg1"/>
                </a:solidFill>
              </a:rPr>
              <a:t>Thursday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353BAA8-BFE3-4EDB-B05D-2C1BB3F92C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3993" y="34504"/>
            <a:ext cx="8393503" cy="675448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DA382F85-13D1-4D53-8C8E-DC2D9102AC3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073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551"/>
    </mc:Choice>
    <mc:Fallback xmlns="">
      <p:transition spd="slow" advTm="315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8" name="Rectangle 77">
            <a:extLst>
              <a:ext uri="{FF2B5EF4-FFF2-40B4-BE49-F238E27FC236}">
                <a16:creationId xmlns:a16="http://schemas.microsoft.com/office/drawing/2014/main" id="{D278ADA9-6383-4BDD-80D2-8899A40268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484B7147-B0F6-40ED-B5A2-FF72BC8198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B36D2DE0-0628-4A9A-A59D-7BA8B5EB30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48E405C9-94BE-41DA-928C-DEC9A8550E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815929" y="148929"/>
            <a:ext cx="6560142" cy="656014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19E9FE-6D10-4789-B01B-380B1FC05E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36" y="129392"/>
            <a:ext cx="3529273" cy="1356283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60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Mana Values</a:t>
            </a:r>
          </a:p>
        </p:txBody>
      </p:sp>
      <p:sp>
        <p:nvSpPr>
          <p:cNvPr id="86" name="Arc 85">
            <a:extLst>
              <a:ext uri="{FF2B5EF4-FFF2-40B4-BE49-F238E27FC236}">
                <a16:creationId xmlns:a16="http://schemas.microsoft.com/office/drawing/2014/main" id="{D2091A72-D5BB-42AC-8FD3-F7747D908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9222429" flipV="1">
            <a:off x="2494119" y="6170"/>
            <a:ext cx="6816262" cy="6816262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6ED12BFC-A737-46AF-8411-481112D54B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00995" y="5310973"/>
            <a:ext cx="705948" cy="68679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5997806-1EC6-4071-BFEA-096B44CCC0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73972" y="1577392"/>
            <a:ext cx="3050633" cy="5151216"/>
          </a:xfrm>
        </p:spPr>
        <p:txBody>
          <a:bodyPr>
            <a:normAutofit fontScale="70000" lnSpcReduction="20000"/>
          </a:bodyPr>
          <a:lstStyle/>
          <a:p>
            <a:r>
              <a:rPr lang="en-US" dirty="0">
                <a:solidFill>
                  <a:schemeClr val="bg1"/>
                </a:solidFill>
              </a:rPr>
              <a:t>This chart shows Mana’s weekly activity.</a:t>
            </a:r>
          </a:p>
          <a:p>
            <a:r>
              <a:rPr lang="en-US" dirty="0">
                <a:solidFill>
                  <a:schemeClr val="bg1"/>
                </a:solidFill>
              </a:rPr>
              <a:t>2021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Buy</a:t>
            </a:r>
          </a:p>
          <a:p>
            <a:pPr lvl="2"/>
            <a:r>
              <a:rPr lang="en-US" dirty="0">
                <a:solidFill>
                  <a:schemeClr val="bg1"/>
                </a:solidFill>
              </a:rPr>
              <a:t>Monday &amp; Friday</a:t>
            </a:r>
          </a:p>
          <a:p>
            <a:pPr lvl="2"/>
            <a:r>
              <a:rPr lang="en-US" dirty="0">
                <a:solidFill>
                  <a:schemeClr val="bg1"/>
                </a:solidFill>
              </a:rPr>
              <a:t>Wednesday &amp; Sunday(Big Buy)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Sell</a:t>
            </a:r>
          </a:p>
          <a:p>
            <a:pPr lvl="2"/>
            <a:r>
              <a:rPr lang="en-US" dirty="0">
                <a:solidFill>
                  <a:schemeClr val="bg1"/>
                </a:solidFill>
              </a:rPr>
              <a:t>Sunday (Big Sell)</a:t>
            </a:r>
          </a:p>
          <a:p>
            <a:pPr lvl="2"/>
            <a:r>
              <a:rPr lang="en-US" dirty="0">
                <a:solidFill>
                  <a:schemeClr val="bg1"/>
                </a:solidFill>
              </a:rPr>
              <a:t>Thursday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Hold</a:t>
            </a:r>
          </a:p>
          <a:p>
            <a:pPr lvl="2"/>
            <a:r>
              <a:rPr lang="en-US" dirty="0">
                <a:solidFill>
                  <a:schemeClr val="bg1"/>
                </a:solidFill>
              </a:rPr>
              <a:t>Tuesday</a:t>
            </a:r>
          </a:p>
          <a:p>
            <a:r>
              <a:rPr lang="en-US" dirty="0">
                <a:solidFill>
                  <a:schemeClr val="bg1"/>
                </a:solidFill>
              </a:rPr>
              <a:t>2022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Buy</a:t>
            </a:r>
          </a:p>
          <a:p>
            <a:pPr lvl="2"/>
            <a:r>
              <a:rPr lang="en-US" dirty="0">
                <a:solidFill>
                  <a:schemeClr val="bg1"/>
                </a:solidFill>
              </a:rPr>
              <a:t>Monday &amp; Wednesday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Sell</a:t>
            </a:r>
          </a:p>
          <a:p>
            <a:pPr lvl="2"/>
            <a:r>
              <a:rPr lang="en-US" dirty="0">
                <a:solidFill>
                  <a:schemeClr val="bg1"/>
                </a:solidFill>
              </a:rPr>
              <a:t>Tuesday (Big sell)</a:t>
            </a:r>
          </a:p>
          <a:p>
            <a:pPr lvl="2"/>
            <a:r>
              <a:rPr lang="en-US" dirty="0">
                <a:solidFill>
                  <a:schemeClr val="bg1"/>
                </a:solidFill>
              </a:rPr>
              <a:t>Thursday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Hold</a:t>
            </a:r>
          </a:p>
          <a:p>
            <a:pPr lvl="2"/>
            <a:r>
              <a:rPr lang="en-US" dirty="0">
                <a:solidFill>
                  <a:schemeClr val="bg1"/>
                </a:solidFill>
              </a:rPr>
              <a:t>Sunday, Friday &amp; Saturday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831D481-9807-493E-AB47-62D7EB6CCD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2251" y="60386"/>
            <a:ext cx="8574701" cy="676310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6AB8F835-18A7-4138-80F9-059D6690878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596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300"/>
    </mc:Choice>
    <mc:Fallback xmlns="">
      <p:transition spd="slow" advTm="24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7" name="Rectangle 86">
            <a:extLst>
              <a:ext uri="{FF2B5EF4-FFF2-40B4-BE49-F238E27FC236}">
                <a16:creationId xmlns:a16="http://schemas.microsoft.com/office/drawing/2014/main" id="{F12E7CC5-C78B-4EBD-9565-3FA00FAA6C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3A4529A5-F675-429F-8044-01372BB134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0"/>
            <a:ext cx="7562008" cy="6858000"/>
          </a:xfrm>
          <a:custGeom>
            <a:avLst/>
            <a:gdLst>
              <a:gd name="connsiteX0" fmla="*/ 7529613 w 7529613"/>
              <a:gd name="connsiteY0" fmla="*/ 0 h 6858000"/>
              <a:gd name="connsiteX1" fmla="*/ 1222331 w 7529613"/>
              <a:gd name="connsiteY1" fmla="*/ 0 h 6858000"/>
              <a:gd name="connsiteX2" fmla="*/ 1126483 w 7529613"/>
              <a:gd name="connsiteY2" fmla="*/ 148742 h 6858000"/>
              <a:gd name="connsiteX3" fmla="*/ 767554 w 7529613"/>
              <a:gd name="connsiteY3" fmla="*/ 819975 h 6858000"/>
              <a:gd name="connsiteX4" fmla="*/ 742103 w 7529613"/>
              <a:gd name="connsiteY4" fmla="*/ 854514 h 6858000"/>
              <a:gd name="connsiteX5" fmla="*/ 785881 w 7529613"/>
              <a:gd name="connsiteY5" fmla="*/ 750263 h 6858000"/>
              <a:gd name="connsiteX6" fmla="*/ 978978 w 7529613"/>
              <a:gd name="connsiteY6" fmla="*/ 331786 h 6858000"/>
              <a:gd name="connsiteX7" fmla="*/ 1155717 w 7529613"/>
              <a:gd name="connsiteY7" fmla="*/ 0 h 6858000"/>
              <a:gd name="connsiteX8" fmla="*/ 1098249 w 7529613"/>
              <a:gd name="connsiteY8" fmla="*/ 0 h 6858000"/>
              <a:gd name="connsiteX9" fmla="*/ 991458 w 7529613"/>
              <a:gd name="connsiteY9" fmla="*/ 196614 h 6858000"/>
              <a:gd name="connsiteX10" fmla="*/ 493941 w 7529613"/>
              <a:gd name="connsiteY10" fmla="*/ 1371196 h 6858000"/>
              <a:gd name="connsiteX11" fmla="*/ 46485 w 7529613"/>
              <a:gd name="connsiteY11" fmla="*/ 3331516 h 6858000"/>
              <a:gd name="connsiteX12" fmla="*/ 12252 w 7529613"/>
              <a:gd name="connsiteY12" fmla="*/ 4357388 h 6858000"/>
              <a:gd name="connsiteX13" fmla="*/ 170821 w 7529613"/>
              <a:gd name="connsiteY13" fmla="*/ 5552906 h 6858000"/>
              <a:gd name="connsiteX14" fmla="*/ 537265 w 7529613"/>
              <a:gd name="connsiteY14" fmla="*/ 6828295 h 6858000"/>
              <a:gd name="connsiteX15" fmla="*/ 549692 w 7529613"/>
              <a:gd name="connsiteY15" fmla="*/ 6858000 h 6858000"/>
              <a:gd name="connsiteX16" fmla="*/ 602234 w 7529613"/>
              <a:gd name="connsiteY16" fmla="*/ 6858000 h 6858000"/>
              <a:gd name="connsiteX17" fmla="*/ 595414 w 7529613"/>
              <a:gd name="connsiteY17" fmla="*/ 6841549 h 6858000"/>
              <a:gd name="connsiteX18" fmla="*/ 364260 w 7529613"/>
              <a:gd name="connsiteY18" fmla="*/ 6142729 h 6858000"/>
              <a:gd name="connsiteX19" fmla="*/ 213071 w 7529613"/>
              <a:gd name="connsiteY19" fmla="*/ 5513923 h 6858000"/>
              <a:gd name="connsiteX20" fmla="*/ 211290 w 7529613"/>
              <a:gd name="connsiteY20" fmla="*/ 5480401 h 6858000"/>
              <a:gd name="connsiteX21" fmla="*/ 311446 w 7529613"/>
              <a:gd name="connsiteY21" fmla="*/ 5830359 h 6858000"/>
              <a:gd name="connsiteX22" fmla="*/ 622963 w 7529613"/>
              <a:gd name="connsiteY22" fmla="*/ 6670527 h 6858000"/>
              <a:gd name="connsiteX23" fmla="*/ 710464 w 7529613"/>
              <a:gd name="connsiteY23" fmla="*/ 6858000 h 6858000"/>
              <a:gd name="connsiteX24" fmla="*/ 7529613 w 7529613"/>
              <a:gd name="connsiteY2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7529613" h="6858000">
                <a:moveTo>
                  <a:pt x="7529613" y="0"/>
                </a:moveTo>
                <a:lnTo>
                  <a:pt x="1222331" y="0"/>
                </a:lnTo>
                <a:lnTo>
                  <a:pt x="1126483" y="148742"/>
                </a:lnTo>
                <a:cubicBezTo>
                  <a:pt x="995323" y="365513"/>
                  <a:pt x="876174" y="589569"/>
                  <a:pt x="767554" y="819975"/>
                </a:cubicBezTo>
                <a:cubicBezTo>
                  <a:pt x="762210" y="833492"/>
                  <a:pt x="753441" y="845393"/>
                  <a:pt x="742103" y="854514"/>
                </a:cubicBezTo>
                <a:cubicBezTo>
                  <a:pt x="756737" y="819849"/>
                  <a:pt x="770991" y="784928"/>
                  <a:pt x="785881" y="750263"/>
                </a:cubicBezTo>
                <a:cubicBezTo>
                  <a:pt x="846713" y="608712"/>
                  <a:pt x="910948" y="469145"/>
                  <a:pt x="978978" y="331786"/>
                </a:cubicBezTo>
                <a:lnTo>
                  <a:pt x="1155717" y="0"/>
                </a:lnTo>
                <a:lnTo>
                  <a:pt x="1098249" y="0"/>
                </a:lnTo>
                <a:lnTo>
                  <a:pt x="991458" y="196614"/>
                </a:lnTo>
                <a:cubicBezTo>
                  <a:pt x="797017" y="573253"/>
                  <a:pt x="633548" y="966066"/>
                  <a:pt x="493941" y="1371196"/>
                </a:cubicBezTo>
                <a:cubicBezTo>
                  <a:pt x="276630" y="2007265"/>
                  <a:pt x="126659" y="2664286"/>
                  <a:pt x="46485" y="3331516"/>
                </a:cubicBezTo>
                <a:cubicBezTo>
                  <a:pt x="4488" y="3672965"/>
                  <a:pt x="-14219" y="4013908"/>
                  <a:pt x="12252" y="4357388"/>
                </a:cubicBezTo>
                <a:cubicBezTo>
                  <a:pt x="43558" y="4758899"/>
                  <a:pt x="90773" y="5157998"/>
                  <a:pt x="170821" y="5552906"/>
                </a:cubicBezTo>
                <a:cubicBezTo>
                  <a:pt x="259109" y="5988893"/>
                  <a:pt x="378967" y="6414594"/>
                  <a:pt x="537265" y="6828295"/>
                </a:cubicBezTo>
                <a:lnTo>
                  <a:pt x="549692" y="6858000"/>
                </a:lnTo>
                <a:lnTo>
                  <a:pt x="602234" y="6858000"/>
                </a:lnTo>
                <a:lnTo>
                  <a:pt x="595414" y="6841549"/>
                </a:lnTo>
                <a:cubicBezTo>
                  <a:pt x="507884" y="6614016"/>
                  <a:pt x="431296" y="6380817"/>
                  <a:pt x="364260" y="6142729"/>
                </a:cubicBezTo>
                <a:cubicBezTo>
                  <a:pt x="305974" y="5935370"/>
                  <a:pt x="262958" y="5723695"/>
                  <a:pt x="213071" y="5513923"/>
                </a:cubicBezTo>
                <a:cubicBezTo>
                  <a:pt x="211892" y="5502788"/>
                  <a:pt x="211299" y="5491601"/>
                  <a:pt x="211290" y="5480401"/>
                </a:cubicBezTo>
                <a:cubicBezTo>
                  <a:pt x="247814" y="5607635"/>
                  <a:pt x="276958" y="5719759"/>
                  <a:pt x="311446" y="5830359"/>
                </a:cubicBezTo>
                <a:cubicBezTo>
                  <a:pt x="401357" y="6118381"/>
                  <a:pt x="505060" y="6398531"/>
                  <a:pt x="622963" y="6670527"/>
                </a:cubicBezTo>
                <a:lnTo>
                  <a:pt x="710464" y="6858000"/>
                </a:lnTo>
                <a:lnTo>
                  <a:pt x="7529613" y="6858000"/>
                </a:lnTo>
                <a:close/>
              </a:path>
            </a:pathLst>
          </a:custGeom>
          <a:solidFill>
            <a:schemeClr val="accent2"/>
          </a:solidFill>
          <a:ln w="685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91" name="sketch line 1">
            <a:extLst>
              <a:ext uri="{FF2B5EF4-FFF2-40B4-BE49-F238E27FC236}">
                <a16:creationId xmlns:a16="http://schemas.microsoft.com/office/drawing/2014/main" id="{32C5B66D-E390-4A14-AB60-69626CBF29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199" y="5626353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563791 w 4243589"/>
              <a:gd name="connsiteY1" fmla="*/ 0 h 18288"/>
              <a:gd name="connsiteX2" fmla="*/ 1042710 w 4243589"/>
              <a:gd name="connsiteY2" fmla="*/ 0 h 18288"/>
              <a:gd name="connsiteX3" fmla="*/ 1564066 w 4243589"/>
              <a:gd name="connsiteY3" fmla="*/ 0 h 18288"/>
              <a:gd name="connsiteX4" fmla="*/ 2212729 w 4243589"/>
              <a:gd name="connsiteY4" fmla="*/ 0 h 18288"/>
              <a:gd name="connsiteX5" fmla="*/ 2776520 w 4243589"/>
              <a:gd name="connsiteY5" fmla="*/ 0 h 18288"/>
              <a:gd name="connsiteX6" fmla="*/ 3297875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637362 w 4243589"/>
              <a:gd name="connsiteY9" fmla="*/ 18288 h 18288"/>
              <a:gd name="connsiteX10" fmla="*/ 3116007 w 4243589"/>
              <a:gd name="connsiteY10" fmla="*/ 18288 h 18288"/>
              <a:gd name="connsiteX11" fmla="*/ 2424908 w 4243589"/>
              <a:gd name="connsiteY11" fmla="*/ 18288 h 18288"/>
              <a:gd name="connsiteX12" fmla="*/ 1861117 w 4243589"/>
              <a:gd name="connsiteY12" fmla="*/ 18288 h 18288"/>
              <a:gd name="connsiteX13" fmla="*/ 1382198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41275" cap="rnd">
            <a:solidFill>
              <a:srgbClr val="FFFFFF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sketch line">
            <a:extLst>
              <a:ext uri="{FF2B5EF4-FFF2-40B4-BE49-F238E27FC236}">
                <a16:creationId xmlns:a16="http://schemas.microsoft.com/office/drawing/2014/main" id="{646273DA-F933-4D17-A5FE-B1EF87FD7A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50653" y="5626353"/>
            <a:ext cx="3479619" cy="18288"/>
          </a:xfrm>
          <a:custGeom>
            <a:avLst/>
            <a:gdLst>
              <a:gd name="connsiteX0" fmla="*/ 0 w 3479619"/>
              <a:gd name="connsiteY0" fmla="*/ 0 h 18288"/>
              <a:gd name="connsiteX1" fmla="*/ 661128 w 3479619"/>
              <a:gd name="connsiteY1" fmla="*/ 0 h 18288"/>
              <a:gd name="connsiteX2" fmla="*/ 1357051 w 3479619"/>
              <a:gd name="connsiteY2" fmla="*/ 0 h 18288"/>
              <a:gd name="connsiteX3" fmla="*/ 2087771 w 3479619"/>
              <a:gd name="connsiteY3" fmla="*/ 0 h 18288"/>
              <a:gd name="connsiteX4" fmla="*/ 2818491 w 3479619"/>
              <a:gd name="connsiteY4" fmla="*/ 0 h 18288"/>
              <a:gd name="connsiteX5" fmla="*/ 3479619 w 3479619"/>
              <a:gd name="connsiteY5" fmla="*/ 0 h 18288"/>
              <a:gd name="connsiteX6" fmla="*/ 3479619 w 3479619"/>
              <a:gd name="connsiteY6" fmla="*/ 18288 h 18288"/>
              <a:gd name="connsiteX7" fmla="*/ 2714103 w 3479619"/>
              <a:gd name="connsiteY7" fmla="*/ 18288 h 18288"/>
              <a:gd name="connsiteX8" fmla="*/ 1948587 w 3479619"/>
              <a:gd name="connsiteY8" fmla="*/ 18288 h 18288"/>
              <a:gd name="connsiteX9" fmla="*/ 1252663 w 3479619"/>
              <a:gd name="connsiteY9" fmla="*/ 18288 h 18288"/>
              <a:gd name="connsiteX10" fmla="*/ 0 w 3479619"/>
              <a:gd name="connsiteY10" fmla="*/ 18288 h 18288"/>
              <a:gd name="connsiteX11" fmla="*/ 0 w 3479619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479619" h="18288" fill="none" extrusionOk="0">
                <a:moveTo>
                  <a:pt x="0" y="0"/>
                </a:moveTo>
                <a:cubicBezTo>
                  <a:pt x="178395" y="-3637"/>
                  <a:pt x="368619" y="-28254"/>
                  <a:pt x="661128" y="0"/>
                </a:cubicBezTo>
                <a:cubicBezTo>
                  <a:pt x="953637" y="28254"/>
                  <a:pt x="1022982" y="-4416"/>
                  <a:pt x="1357051" y="0"/>
                </a:cubicBezTo>
                <a:cubicBezTo>
                  <a:pt x="1691120" y="4416"/>
                  <a:pt x="1729558" y="27777"/>
                  <a:pt x="2087771" y="0"/>
                </a:cubicBezTo>
                <a:cubicBezTo>
                  <a:pt x="2445984" y="-27777"/>
                  <a:pt x="2592094" y="4429"/>
                  <a:pt x="2818491" y="0"/>
                </a:cubicBezTo>
                <a:cubicBezTo>
                  <a:pt x="3044888" y="-4429"/>
                  <a:pt x="3204567" y="26471"/>
                  <a:pt x="3479619" y="0"/>
                </a:cubicBezTo>
                <a:cubicBezTo>
                  <a:pt x="3478910" y="8157"/>
                  <a:pt x="3479206" y="12125"/>
                  <a:pt x="3479619" y="18288"/>
                </a:cubicBezTo>
                <a:cubicBezTo>
                  <a:pt x="3315855" y="-2963"/>
                  <a:pt x="3094885" y="26965"/>
                  <a:pt x="2714103" y="18288"/>
                </a:cubicBezTo>
                <a:cubicBezTo>
                  <a:pt x="2333321" y="9611"/>
                  <a:pt x="2260528" y="-15335"/>
                  <a:pt x="1948587" y="18288"/>
                </a:cubicBezTo>
                <a:cubicBezTo>
                  <a:pt x="1636646" y="51911"/>
                  <a:pt x="1489816" y="46369"/>
                  <a:pt x="1252663" y="18288"/>
                </a:cubicBezTo>
                <a:cubicBezTo>
                  <a:pt x="1015510" y="-9793"/>
                  <a:pt x="519812" y="-12177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479619" h="18288" stroke="0" extrusionOk="0">
                <a:moveTo>
                  <a:pt x="0" y="0"/>
                </a:moveTo>
                <a:cubicBezTo>
                  <a:pt x="326045" y="25020"/>
                  <a:pt x="425411" y="-17676"/>
                  <a:pt x="661128" y="0"/>
                </a:cubicBezTo>
                <a:cubicBezTo>
                  <a:pt x="896845" y="17676"/>
                  <a:pt x="1124825" y="1478"/>
                  <a:pt x="1252663" y="0"/>
                </a:cubicBezTo>
                <a:cubicBezTo>
                  <a:pt x="1380502" y="-1478"/>
                  <a:pt x="1694914" y="11788"/>
                  <a:pt x="2018179" y="0"/>
                </a:cubicBezTo>
                <a:cubicBezTo>
                  <a:pt x="2341444" y="-11788"/>
                  <a:pt x="2451167" y="12596"/>
                  <a:pt x="2679307" y="0"/>
                </a:cubicBezTo>
                <a:cubicBezTo>
                  <a:pt x="2907447" y="-12596"/>
                  <a:pt x="3094555" y="23821"/>
                  <a:pt x="3479619" y="0"/>
                </a:cubicBezTo>
                <a:cubicBezTo>
                  <a:pt x="3479355" y="4493"/>
                  <a:pt x="3480003" y="9472"/>
                  <a:pt x="3479619" y="18288"/>
                </a:cubicBezTo>
                <a:cubicBezTo>
                  <a:pt x="3311729" y="36782"/>
                  <a:pt x="3015946" y="7938"/>
                  <a:pt x="2783695" y="18288"/>
                </a:cubicBezTo>
                <a:cubicBezTo>
                  <a:pt x="2551444" y="28638"/>
                  <a:pt x="2398767" y="-13940"/>
                  <a:pt x="2018179" y="18288"/>
                </a:cubicBezTo>
                <a:cubicBezTo>
                  <a:pt x="1637591" y="50516"/>
                  <a:pt x="1634873" y="-6356"/>
                  <a:pt x="1426644" y="18288"/>
                </a:cubicBezTo>
                <a:cubicBezTo>
                  <a:pt x="1218415" y="42932"/>
                  <a:pt x="1006973" y="4094"/>
                  <a:pt x="730720" y="18288"/>
                </a:cubicBezTo>
                <a:cubicBezTo>
                  <a:pt x="454467" y="32482"/>
                  <a:pt x="291313" y="3910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891D7F39-369E-4979-B0C9-55706BAEE9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695" y="129454"/>
            <a:ext cx="3365369" cy="1378835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Individual Market Trends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CE82009-8819-43E6-938B-C450A0C8E4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48074" y="242872"/>
            <a:ext cx="3258546" cy="2594596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BTC and ETH 6 month</a:t>
            </a:r>
          </a:p>
          <a:p>
            <a:pPr lvl="1"/>
            <a:r>
              <a:rPr lang="en-US" dirty="0"/>
              <a:t>Good movement, potential for some positive price action ahead</a:t>
            </a:r>
          </a:p>
          <a:p>
            <a:r>
              <a:rPr lang="en-US" dirty="0"/>
              <a:t>Mana 6 and 12 month</a:t>
            </a:r>
          </a:p>
          <a:p>
            <a:pPr lvl="1"/>
            <a:r>
              <a:rPr lang="en-US" dirty="0"/>
              <a:t>Recovering from spike</a:t>
            </a:r>
          </a:p>
          <a:p>
            <a:pPr lvl="1"/>
            <a:r>
              <a:rPr lang="en-US" dirty="0"/>
              <a:t>negative price action</a:t>
            </a:r>
          </a:p>
          <a:p>
            <a:r>
              <a:rPr lang="en-US" dirty="0"/>
              <a:t>Overall Market trends</a:t>
            </a:r>
          </a:p>
          <a:p>
            <a:pPr lvl="1"/>
            <a:r>
              <a:rPr lang="en-US" dirty="0"/>
              <a:t>Show negative future price action</a:t>
            </a:r>
          </a:p>
        </p:txBody>
      </p:sp>
      <p:pic>
        <p:nvPicPr>
          <p:cNvPr id="18" name="Picture 17" descr="Graphical user interface, chart, line chart&#10;&#10;Description automatically generated">
            <a:extLst>
              <a:ext uri="{FF2B5EF4-FFF2-40B4-BE49-F238E27FC236}">
                <a16:creationId xmlns:a16="http://schemas.microsoft.com/office/drawing/2014/main" id="{E574B4E4-A05C-4D3B-A795-3950CB552F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04" y="3044404"/>
            <a:ext cx="4745584" cy="379900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413C35B2-5154-4A78-9922-07D3888FC81E}"/>
              </a:ext>
            </a:extLst>
          </p:cNvPr>
          <p:cNvSpPr txBox="1">
            <a:spLocks/>
          </p:cNvSpPr>
          <p:nvPr/>
        </p:nvSpPr>
        <p:spPr>
          <a:xfrm>
            <a:off x="4764438" y="3830061"/>
            <a:ext cx="2588470" cy="282526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MANA is sitting at the top of 12 and middle of the 6mth.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Still recovering from spike so greater risk for current purchase</a:t>
            </a:r>
          </a:p>
          <a:p>
            <a:endParaRPr lang="en-US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75636D03-98BB-4849-A1E8-003CB4FCE9CE}"/>
              </a:ext>
            </a:extLst>
          </p:cNvPr>
          <p:cNvSpPr txBox="1">
            <a:spLocks/>
          </p:cNvSpPr>
          <p:nvPr/>
        </p:nvSpPr>
        <p:spPr>
          <a:xfrm>
            <a:off x="0" y="1540169"/>
            <a:ext cx="3874416" cy="146844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BTC and ETH are on the lower end of the SD in the 6 and 12 month views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Opportunity to purchase with lower risk</a:t>
            </a:r>
          </a:p>
          <a:p>
            <a:endParaRPr lang="en-US" dirty="0"/>
          </a:p>
        </p:txBody>
      </p:sp>
      <p:pic>
        <p:nvPicPr>
          <p:cNvPr id="16" name="Picture 15" descr="Graphical user interface, chart, line chart&#10;&#10;Description automatically generated">
            <a:extLst>
              <a:ext uri="{FF2B5EF4-FFF2-40B4-BE49-F238E27FC236}">
                <a16:creationId xmlns:a16="http://schemas.microsoft.com/office/drawing/2014/main" id="{5AEF281F-2B44-4E5D-A312-99E70AA3C0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74416" y="18384"/>
            <a:ext cx="4745584" cy="381167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7" name="Picture 16" descr="Graphical user interface, chart, line chart&#10;&#10;Description automatically generated">
            <a:extLst>
              <a:ext uri="{FF2B5EF4-FFF2-40B4-BE49-F238E27FC236}">
                <a16:creationId xmlns:a16="http://schemas.microsoft.com/office/drawing/2014/main" id="{39B8C3C9-2783-4F7F-A1D4-4089051B3EA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52908" y="3329796"/>
            <a:ext cx="4820239" cy="350657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6CE86559-6528-4376-83D7-214618A208D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317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6047"/>
    </mc:Choice>
    <mc:Fallback xmlns="">
      <p:transition spd="slow" advTm="9604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8" name="Rectangle 97">
            <a:extLst>
              <a:ext uri="{FF2B5EF4-FFF2-40B4-BE49-F238E27FC236}">
                <a16:creationId xmlns:a16="http://schemas.microsoft.com/office/drawing/2014/main" id="{32D45EE4-C4F0-4F72-B1C6-39F596D138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Oval 7">
            <a:extLst>
              <a:ext uri="{FF2B5EF4-FFF2-40B4-BE49-F238E27FC236}">
                <a16:creationId xmlns:a16="http://schemas.microsoft.com/office/drawing/2014/main" id="{8C459BAD-4279-4A9D-B0C5-662C5F5ED2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3203463" y="-2060461"/>
            <a:ext cx="5649003" cy="10651671"/>
          </a:xfrm>
          <a:custGeom>
            <a:avLst/>
            <a:gdLst>
              <a:gd name="connsiteX0" fmla="*/ 0 w 5649003"/>
              <a:gd name="connsiteY0" fmla="*/ 5325836 h 10651671"/>
              <a:gd name="connsiteX1" fmla="*/ 2824502 w 5649003"/>
              <a:gd name="connsiteY1" fmla="*/ 0 h 10651671"/>
              <a:gd name="connsiteX2" fmla="*/ 5649004 w 5649003"/>
              <a:gd name="connsiteY2" fmla="*/ 5325836 h 10651671"/>
              <a:gd name="connsiteX3" fmla="*/ 2824502 w 5649003"/>
              <a:gd name="connsiteY3" fmla="*/ 10651672 h 10651671"/>
              <a:gd name="connsiteX4" fmla="*/ 0 w 5649003"/>
              <a:gd name="connsiteY4" fmla="*/ 5325836 h 10651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49003" h="10651671" fill="none" extrusionOk="0">
                <a:moveTo>
                  <a:pt x="0" y="5325836"/>
                </a:moveTo>
                <a:cubicBezTo>
                  <a:pt x="186946" y="2320485"/>
                  <a:pt x="1438121" y="-52385"/>
                  <a:pt x="2824502" y="0"/>
                </a:cubicBezTo>
                <a:cubicBezTo>
                  <a:pt x="4703838" y="-43168"/>
                  <a:pt x="5583840" y="2369660"/>
                  <a:pt x="5649004" y="5325836"/>
                </a:cubicBezTo>
                <a:cubicBezTo>
                  <a:pt x="5518761" y="8289338"/>
                  <a:pt x="4285196" y="10894014"/>
                  <a:pt x="2824502" y="10651672"/>
                </a:cubicBezTo>
                <a:cubicBezTo>
                  <a:pt x="1536945" y="11016699"/>
                  <a:pt x="142947" y="8418643"/>
                  <a:pt x="0" y="5325836"/>
                </a:cubicBezTo>
                <a:close/>
              </a:path>
              <a:path w="5649003" h="10651671" stroke="0" extrusionOk="0">
                <a:moveTo>
                  <a:pt x="0" y="5325836"/>
                </a:moveTo>
                <a:cubicBezTo>
                  <a:pt x="-54350" y="2332108"/>
                  <a:pt x="1351726" y="167869"/>
                  <a:pt x="2824502" y="0"/>
                </a:cubicBezTo>
                <a:cubicBezTo>
                  <a:pt x="4182679" y="-143942"/>
                  <a:pt x="5672665" y="2549517"/>
                  <a:pt x="5649004" y="5325836"/>
                </a:cubicBezTo>
                <a:cubicBezTo>
                  <a:pt x="5518596" y="8280244"/>
                  <a:pt x="4081190" y="10622204"/>
                  <a:pt x="2824502" y="10651672"/>
                </a:cubicBezTo>
                <a:cubicBezTo>
                  <a:pt x="1216708" y="10537144"/>
                  <a:pt x="-100850" y="8264979"/>
                  <a:pt x="0" y="5325836"/>
                </a:cubicBezTo>
                <a:close/>
              </a:path>
            </a:pathLst>
          </a:custGeom>
          <a:solidFill>
            <a:schemeClr val="accent2"/>
          </a:solidFill>
          <a:ln w="57150">
            <a:solidFill>
              <a:schemeClr val="accent2"/>
            </a:solidFill>
            <a:extLst>
              <a:ext uri="{C807C97D-BFC1-408E-A445-0C87EB9F89A2}">
                <ask:lineSketchStyleProps xmlns:ask="http://schemas.microsoft.com/office/drawing/2018/sketchyshapes" sd="63743190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19E9FE-6D10-4789-B01B-380B1FC05E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53" y="67409"/>
            <a:ext cx="6042830" cy="1893153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6600" dirty="0"/>
              <a:t>What is next for the assets?</a:t>
            </a:r>
            <a:endParaRPr lang="en-US" sz="6600" kern="1200" dirty="0">
              <a:latin typeface="+mj-lt"/>
              <a:ea typeface="+mj-ea"/>
              <a:cs typeface="+mj-cs"/>
            </a:endParaRPr>
          </a:p>
        </p:txBody>
      </p:sp>
      <p:sp>
        <p:nvSpPr>
          <p:cNvPr id="102" name="sketch line">
            <a:extLst>
              <a:ext uri="{FF2B5EF4-FFF2-40B4-BE49-F238E27FC236}">
                <a16:creationId xmlns:a16="http://schemas.microsoft.com/office/drawing/2014/main" id="{0953BC39-9D68-40BE-BF3C-5C4EB782AF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173498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563791 w 4243589"/>
              <a:gd name="connsiteY1" fmla="*/ 0 h 18288"/>
              <a:gd name="connsiteX2" fmla="*/ 1042710 w 4243589"/>
              <a:gd name="connsiteY2" fmla="*/ 0 h 18288"/>
              <a:gd name="connsiteX3" fmla="*/ 1564066 w 4243589"/>
              <a:gd name="connsiteY3" fmla="*/ 0 h 18288"/>
              <a:gd name="connsiteX4" fmla="*/ 2212729 w 4243589"/>
              <a:gd name="connsiteY4" fmla="*/ 0 h 18288"/>
              <a:gd name="connsiteX5" fmla="*/ 2776520 w 4243589"/>
              <a:gd name="connsiteY5" fmla="*/ 0 h 18288"/>
              <a:gd name="connsiteX6" fmla="*/ 3297875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637362 w 4243589"/>
              <a:gd name="connsiteY9" fmla="*/ 18288 h 18288"/>
              <a:gd name="connsiteX10" fmla="*/ 3116007 w 4243589"/>
              <a:gd name="connsiteY10" fmla="*/ 18288 h 18288"/>
              <a:gd name="connsiteX11" fmla="*/ 2424908 w 4243589"/>
              <a:gd name="connsiteY11" fmla="*/ 18288 h 18288"/>
              <a:gd name="connsiteX12" fmla="*/ 1861117 w 4243589"/>
              <a:gd name="connsiteY12" fmla="*/ 18288 h 18288"/>
              <a:gd name="connsiteX13" fmla="*/ 1382198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41275" cap="rnd">
            <a:solidFill>
              <a:srgbClr val="FFFFFF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Chart, scatter chart&#10;&#10;Description automatically generated">
            <a:extLst>
              <a:ext uri="{FF2B5EF4-FFF2-40B4-BE49-F238E27FC236}">
                <a16:creationId xmlns:a16="http://schemas.microsoft.com/office/drawing/2014/main" id="{8BBA618D-3675-4BA9-AE84-F2DA276BE0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89" y="1966823"/>
            <a:ext cx="6115068" cy="486200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 descr="Chart&#10;&#10;Description automatically generated">
            <a:extLst>
              <a:ext uri="{FF2B5EF4-FFF2-40B4-BE49-F238E27FC236}">
                <a16:creationId xmlns:a16="http://schemas.microsoft.com/office/drawing/2014/main" id="{E521970A-DC90-4457-A6F9-9A012C3A78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2490" y="29175"/>
            <a:ext cx="6016955" cy="480713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9C60BD25-8A26-401A-B8EC-B7CCC814B9B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926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5271"/>
    </mc:Choice>
    <mc:Fallback xmlns="">
      <p:transition spd="slow" advTm="752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8" name="Rectangle 97">
            <a:extLst>
              <a:ext uri="{FF2B5EF4-FFF2-40B4-BE49-F238E27FC236}">
                <a16:creationId xmlns:a16="http://schemas.microsoft.com/office/drawing/2014/main" id="{32D45EE4-C4F0-4F72-B1C6-39F596D138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Oval 7">
            <a:extLst>
              <a:ext uri="{FF2B5EF4-FFF2-40B4-BE49-F238E27FC236}">
                <a16:creationId xmlns:a16="http://schemas.microsoft.com/office/drawing/2014/main" id="{8C459BAD-4279-4A9D-B0C5-662C5F5ED2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3203463" y="-2060461"/>
            <a:ext cx="5649003" cy="10651671"/>
          </a:xfrm>
          <a:custGeom>
            <a:avLst/>
            <a:gdLst>
              <a:gd name="connsiteX0" fmla="*/ 0 w 5649003"/>
              <a:gd name="connsiteY0" fmla="*/ 5325836 h 10651671"/>
              <a:gd name="connsiteX1" fmla="*/ 2824502 w 5649003"/>
              <a:gd name="connsiteY1" fmla="*/ 0 h 10651671"/>
              <a:gd name="connsiteX2" fmla="*/ 5649004 w 5649003"/>
              <a:gd name="connsiteY2" fmla="*/ 5325836 h 10651671"/>
              <a:gd name="connsiteX3" fmla="*/ 2824502 w 5649003"/>
              <a:gd name="connsiteY3" fmla="*/ 10651672 h 10651671"/>
              <a:gd name="connsiteX4" fmla="*/ 0 w 5649003"/>
              <a:gd name="connsiteY4" fmla="*/ 5325836 h 10651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49003" h="10651671" fill="none" extrusionOk="0">
                <a:moveTo>
                  <a:pt x="0" y="5325836"/>
                </a:moveTo>
                <a:cubicBezTo>
                  <a:pt x="186946" y="2320485"/>
                  <a:pt x="1438121" y="-52385"/>
                  <a:pt x="2824502" y="0"/>
                </a:cubicBezTo>
                <a:cubicBezTo>
                  <a:pt x="4703838" y="-43168"/>
                  <a:pt x="5583840" y="2369660"/>
                  <a:pt x="5649004" y="5325836"/>
                </a:cubicBezTo>
                <a:cubicBezTo>
                  <a:pt x="5518761" y="8289338"/>
                  <a:pt x="4285196" y="10894014"/>
                  <a:pt x="2824502" y="10651672"/>
                </a:cubicBezTo>
                <a:cubicBezTo>
                  <a:pt x="1536945" y="11016699"/>
                  <a:pt x="142947" y="8418643"/>
                  <a:pt x="0" y="5325836"/>
                </a:cubicBezTo>
                <a:close/>
              </a:path>
              <a:path w="5649003" h="10651671" stroke="0" extrusionOk="0">
                <a:moveTo>
                  <a:pt x="0" y="5325836"/>
                </a:moveTo>
                <a:cubicBezTo>
                  <a:pt x="-54350" y="2332108"/>
                  <a:pt x="1351726" y="167869"/>
                  <a:pt x="2824502" y="0"/>
                </a:cubicBezTo>
                <a:cubicBezTo>
                  <a:pt x="4182679" y="-143942"/>
                  <a:pt x="5672665" y="2549517"/>
                  <a:pt x="5649004" y="5325836"/>
                </a:cubicBezTo>
                <a:cubicBezTo>
                  <a:pt x="5518596" y="8280244"/>
                  <a:pt x="4081190" y="10622204"/>
                  <a:pt x="2824502" y="10651672"/>
                </a:cubicBezTo>
                <a:cubicBezTo>
                  <a:pt x="1216708" y="10537144"/>
                  <a:pt x="-100850" y="8264979"/>
                  <a:pt x="0" y="5325836"/>
                </a:cubicBezTo>
                <a:close/>
              </a:path>
            </a:pathLst>
          </a:custGeom>
          <a:solidFill>
            <a:schemeClr val="accent2"/>
          </a:solidFill>
          <a:ln w="57150">
            <a:solidFill>
              <a:schemeClr val="accent2"/>
            </a:solidFill>
            <a:extLst>
              <a:ext uri="{C807C97D-BFC1-408E-A445-0C87EB9F89A2}">
                <ask:lineSketchStyleProps xmlns:ask="http://schemas.microsoft.com/office/drawing/2018/sketchyshapes" sd="63743190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19E9FE-6D10-4789-B01B-380B1FC05E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6544" y="1911096"/>
            <a:ext cx="8055864" cy="207665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Final Statements</a:t>
            </a:r>
          </a:p>
        </p:txBody>
      </p:sp>
      <p:sp>
        <p:nvSpPr>
          <p:cNvPr id="102" name="sketch line">
            <a:extLst>
              <a:ext uri="{FF2B5EF4-FFF2-40B4-BE49-F238E27FC236}">
                <a16:creationId xmlns:a16="http://schemas.microsoft.com/office/drawing/2014/main" id="{0953BC39-9D68-40BE-BF3C-5C4EB782AF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173498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563791 w 4243589"/>
              <a:gd name="connsiteY1" fmla="*/ 0 h 18288"/>
              <a:gd name="connsiteX2" fmla="*/ 1042710 w 4243589"/>
              <a:gd name="connsiteY2" fmla="*/ 0 h 18288"/>
              <a:gd name="connsiteX3" fmla="*/ 1564066 w 4243589"/>
              <a:gd name="connsiteY3" fmla="*/ 0 h 18288"/>
              <a:gd name="connsiteX4" fmla="*/ 2212729 w 4243589"/>
              <a:gd name="connsiteY4" fmla="*/ 0 h 18288"/>
              <a:gd name="connsiteX5" fmla="*/ 2776520 w 4243589"/>
              <a:gd name="connsiteY5" fmla="*/ 0 h 18288"/>
              <a:gd name="connsiteX6" fmla="*/ 3297875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637362 w 4243589"/>
              <a:gd name="connsiteY9" fmla="*/ 18288 h 18288"/>
              <a:gd name="connsiteX10" fmla="*/ 3116007 w 4243589"/>
              <a:gd name="connsiteY10" fmla="*/ 18288 h 18288"/>
              <a:gd name="connsiteX11" fmla="*/ 2424908 w 4243589"/>
              <a:gd name="connsiteY11" fmla="*/ 18288 h 18288"/>
              <a:gd name="connsiteX12" fmla="*/ 1861117 w 4243589"/>
              <a:gd name="connsiteY12" fmla="*/ 18288 h 18288"/>
              <a:gd name="connsiteX13" fmla="*/ 1382198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41275" cap="rnd">
            <a:solidFill>
              <a:srgbClr val="FFFFFF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7441EC6E-124F-4B34-90BC-D4B33889471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692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558"/>
    </mc:Choice>
    <mc:Fallback xmlns="">
      <p:transition spd="slow" advTm="655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8" name="Rectangle 77">
            <a:extLst>
              <a:ext uri="{FF2B5EF4-FFF2-40B4-BE49-F238E27FC236}">
                <a16:creationId xmlns:a16="http://schemas.microsoft.com/office/drawing/2014/main" id="{4D24BFD5-D814-402B-B6C4-EEF6AE14B0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19E9FE-6D10-4789-B01B-380B1FC05E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328" y="66624"/>
            <a:ext cx="6281928" cy="1929319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6600" dirty="0"/>
              <a:t>When t</a:t>
            </a:r>
            <a:r>
              <a:rPr lang="en-US" sz="6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o Trade Cryptocurrencies?</a:t>
            </a:r>
          </a:p>
        </p:txBody>
      </p:sp>
      <p:sp>
        <p:nvSpPr>
          <p:cNvPr id="80" name="Rectangle 10">
            <a:extLst>
              <a:ext uri="{FF2B5EF4-FFF2-40B4-BE49-F238E27FC236}">
                <a16:creationId xmlns:a16="http://schemas.microsoft.com/office/drawing/2014/main" id="{36FED7E8-9A97-475F-9FA4-113410D443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06139" y="1031284"/>
            <a:ext cx="3647661" cy="4436126"/>
          </a:xfrm>
          <a:custGeom>
            <a:avLst/>
            <a:gdLst>
              <a:gd name="connsiteX0" fmla="*/ 0 w 3647661"/>
              <a:gd name="connsiteY0" fmla="*/ 0 h 4436126"/>
              <a:gd name="connsiteX1" fmla="*/ 498514 w 3647661"/>
              <a:gd name="connsiteY1" fmla="*/ 0 h 4436126"/>
              <a:gd name="connsiteX2" fmla="*/ 1069981 w 3647661"/>
              <a:gd name="connsiteY2" fmla="*/ 0 h 4436126"/>
              <a:gd name="connsiteX3" fmla="*/ 1714401 w 3647661"/>
              <a:gd name="connsiteY3" fmla="*/ 0 h 4436126"/>
              <a:gd name="connsiteX4" fmla="*/ 2285868 w 3647661"/>
              <a:gd name="connsiteY4" fmla="*/ 0 h 4436126"/>
              <a:gd name="connsiteX5" fmla="*/ 2784381 w 3647661"/>
              <a:gd name="connsiteY5" fmla="*/ 0 h 4436126"/>
              <a:gd name="connsiteX6" fmla="*/ 3647661 w 3647661"/>
              <a:gd name="connsiteY6" fmla="*/ 0 h 4436126"/>
              <a:gd name="connsiteX7" fmla="*/ 3647661 w 3647661"/>
              <a:gd name="connsiteY7" fmla="*/ 633732 h 4436126"/>
              <a:gd name="connsiteX8" fmla="*/ 3647661 w 3647661"/>
              <a:gd name="connsiteY8" fmla="*/ 1267465 h 4436126"/>
              <a:gd name="connsiteX9" fmla="*/ 3647661 w 3647661"/>
              <a:gd name="connsiteY9" fmla="*/ 1768113 h 4436126"/>
              <a:gd name="connsiteX10" fmla="*/ 3647661 w 3647661"/>
              <a:gd name="connsiteY10" fmla="*/ 2446207 h 4436126"/>
              <a:gd name="connsiteX11" fmla="*/ 3647661 w 3647661"/>
              <a:gd name="connsiteY11" fmla="*/ 2946855 h 4436126"/>
              <a:gd name="connsiteX12" fmla="*/ 3647661 w 3647661"/>
              <a:gd name="connsiteY12" fmla="*/ 3580587 h 4436126"/>
              <a:gd name="connsiteX13" fmla="*/ 3647661 w 3647661"/>
              <a:gd name="connsiteY13" fmla="*/ 4436126 h 4436126"/>
              <a:gd name="connsiteX14" fmla="*/ 3039718 w 3647661"/>
              <a:gd name="connsiteY14" fmla="*/ 4436126 h 4436126"/>
              <a:gd name="connsiteX15" fmla="*/ 2431774 w 3647661"/>
              <a:gd name="connsiteY15" fmla="*/ 4436126 h 4436126"/>
              <a:gd name="connsiteX16" fmla="*/ 1823831 w 3647661"/>
              <a:gd name="connsiteY16" fmla="*/ 4436126 h 4436126"/>
              <a:gd name="connsiteX17" fmla="*/ 1288840 w 3647661"/>
              <a:gd name="connsiteY17" fmla="*/ 4436126 h 4436126"/>
              <a:gd name="connsiteX18" fmla="*/ 607943 w 3647661"/>
              <a:gd name="connsiteY18" fmla="*/ 4436126 h 4436126"/>
              <a:gd name="connsiteX19" fmla="*/ 0 w 3647661"/>
              <a:gd name="connsiteY19" fmla="*/ 4436126 h 4436126"/>
              <a:gd name="connsiteX20" fmla="*/ 0 w 3647661"/>
              <a:gd name="connsiteY20" fmla="*/ 3758032 h 4436126"/>
              <a:gd name="connsiteX21" fmla="*/ 0 w 3647661"/>
              <a:gd name="connsiteY21" fmla="*/ 3035578 h 4436126"/>
              <a:gd name="connsiteX22" fmla="*/ 0 w 3647661"/>
              <a:gd name="connsiteY22" fmla="*/ 2401845 h 4436126"/>
              <a:gd name="connsiteX23" fmla="*/ 0 w 3647661"/>
              <a:gd name="connsiteY23" fmla="*/ 1768113 h 4436126"/>
              <a:gd name="connsiteX24" fmla="*/ 0 w 3647661"/>
              <a:gd name="connsiteY24" fmla="*/ 1178742 h 4436126"/>
              <a:gd name="connsiteX25" fmla="*/ 0 w 3647661"/>
              <a:gd name="connsiteY25" fmla="*/ 589371 h 4436126"/>
              <a:gd name="connsiteX26" fmla="*/ 0 w 3647661"/>
              <a:gd name="connsiteY26" fmla="*/ 0 h 4436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647661" h="4436126" fill="none" extrusionOk="0">
                <a:moveTo>
                  <a:pt x="0" y="0"/>
                </a:moveTo>
                <a:cubicBezTo>
                  <a:pt x="116158" y="-16963"/>
                  <a:pt x="364681" y="-4006"/>
                  <a:pt x="498514" y="0"/>
                </a:cubicBezTo>
                <a:cubicBezTo>
                  <a:pt x="632347" y="4006"/>
                  <a:pt x="950865" y="15164"/>
                  <a:pt x="1069981" y="0"/>
                </a:cubicBezTo>
                <a:cubicBezTo>
                  <a:pt x="1189097" y="-15164"/>
                  <a:pt x="1556518" y="-23132"/>
                  <a:pt x="1714401" y="0"/>
                </a:cubicBezTo>
                <a:cubicBezTo>
                  <a:pt x="1872284" y="23132"/>
                  <a:pt x="2015985" y="9364"/>
                  <a:pt x="2285868" y="0"/>
                </a:cubicBezTo>
                <a:cubicBezTo>
                  <a:pt x="2555751" y="-9364"/>
                  <a:pt x="2555148" y="14141"/>
                  <a:pt x="2784381" y="0"/>
                </a:cubicBezTo>
                <a:cubicBezTo>
                  <a:pt x="3013614" y="-14141"/>
                  <a:pt x="3216105" y="-3763"/>
                  <a:pt x="3647661" y="0"/>
                </a:cubicBezTo>
                <a:cubicBezTo>
                  <a:pt x="3623206" y="221859"/>
                  <a:pt x="3622213" y="458853"/>
                  <a:pt x="3647661" y="633732"/>
                </a:cubicBezTo>
                <a:cubicBezTo>
                  <a:pt x="3673109" y="808611"/>
                  <a:pt x="3674779" y="1138417"/>
                  <a:pt x="3647661" y="1267465"/>
                </a:cubicBezTo>
                <a:cubicBezTo>
                  <a:pt x="3620543" y="1396513"/>
                  <a:pt x="3664792" y="1625185"/>
                  <a:pt x="3647661" y="1768113"/>
                </a:cubicBezTo>
                <a:cubicBezTo>
                  <a:pt x="3630530" y="1911041"/>
                  <a:pt x="3671056" y="2135008"/>
                  <a:pt x="3647661" y="2446207"/>
                </a:cubicBezTo>
                <a:cubicBezTo>
                  <a:pt x="3624266" y="2757406"/>
                  <a:pt x="3642702" y="2713342"/>
                  <a:pt x="3647661" y="2946855"/>
                </a:cubicBezTo>
                <a:cubicBezTo>
                  <a:pt x="3652620" y="3180368"/>
                  <a:pt x="3664319" y="3290221"/>
                  <a:pt x="3647661" y="3580587"/>
                </a:cubicBezTo>
                <a:cubicBezTo>
                  <a:pt x="3631003" y="3870953"/>
                  <a:pt x="3617531" y="4259425"/>
                  <a:pt x="3647661" y="4436126"/>
                </a:cubicBezTo>
                <a:cubicBezTo>
                  <a:pt x="3523929" y="4410412"/>
                  <a:pt x="3241413" y="4436068"/>
                  <a:pt x="3039718" y="4436126"/>
                </a:cubicBezTo>
                <a:cubicBezTo>
                  <a:pt x="2838023" y="4436184"/>
                  <a:pt x="2630387" y="4431142"/>
                  <a:pt x="2431774" y="4436126"/>
                </a:cubicBezTo>
                <a:cubicBezTo>
                  <a:pt x="2233161" y="4441110"/>
                  <a:pt x="2003296" y="4449826"/>
                  <a:pt x="1823831" y="4436126"/>
                </a:cubicBezTo>
                <a:cubicBezTo>
                  <a:pt x="1644366" y="4422426"/>
                  <a:pt x="1399453" y="4442442"/>
                  <a:pt x="1288840" y="4436126"/>
                </a:cubicBezTo>
                <a:cubicBezTo>
                  <a:pt x="1178227" y="4429810"/>
                  <a:pt x="793482" y="4411099"/>
                  <a:pt x="607943" y="4436126"/>
                </a:cubicBezTo>
                <a:cubicBezTo>
                  <a:pt x="422404" y="4461153"/>
                  <a:pt x="158703" y="4453091"/>
                  <a:pt x="0" y="4436126"/>
                </a:cubicBezTo>
                <a:cubicBezTo>
                  <a:pt x="8129" y="4099466"/>
                  <a:pt x="23502" y="4014012"/>
                  <a:pt x="0" y="3758032"/>
                </a:cubicBezTo>
                <a:cubicBezTo>
                  <a:pt x="-23502" y="3502052"/>
                  <a:pt x="8018" y="3295661"/>
                  <a:pt x="0" y="3035578"/>
                </a:cubicBezTo>
                <a:cubicBezTo>
                  <a:pt x="-8018" y="2775495"/>
                  <a:pt x="-8720" y="2595880"/>
                  <a:pt x="0" y="2401845"/>
                </a:cubicBezTo>
                <a:cubicBezTo>
                  <a:pt x="8720" y="2207810"/>
                  <a:pt x="9279" y="1982551"/>
                  <a:pt x="0" y="1768113"/>
                </a:cubicBezTo>
                <a:cubicBezTo>
                  <a:pt x="-9279" y="1553675"/>
                  <a:pt x="7090" y="1354447"/>
                  <a:pt x="0" y="1178742"/>
                </a:cubicBezTo>
                <a:cubicBezTo>
                  <a:pt x="-7090" y="1003037"/>
                  <a:pt x="-23786" y="768334"/>
                  <a:pt x="0" y="589371"/>
                </a:cubicBezTo>
                <a:cubicBezTo>
                  <a:pt x="23786" y="410408"/>
                  <a:pt x="-16955" y="242082"/>
                  <a:pt x="0" y="0"/>
                </a:cubicBezTo>
                <a:close/>
              </a:path>
              <a:path w="3647661" h="4436126" stroke="0" extrusionOk="0">
                <a:moveTo>
                  <a:pt x="0" y="0"/>
                </a:moveTo>
                <a:cubicBezTo>
                  <a:pt x="171149" y="-7244"/>
                  <a:pt x="374684" y="2591"/>
                  <a:pt x="534990" y="0"/>
                </a:cubicBezTo>
                <a:cubicBezTo>
                  <a:pt x="695296" y="-2591"/>
                  <a:pt x="907320" y="7483"/>
                  <a:pt x="1069981" y="0"/>
                </a:cubicBezTo>
                <a:cubicBezTo>
                  <a:pt x="1232642" y="-7483"/>
                  <a:pt x="1543604" y="-26203"/>
                  <a:pt x="1677924" y="0"/>
                </a:cubicBezTo>
                <a:cubicBezTo>
                  <a:pt x="1812244" y="26203"/>
                  <a:pt x="2140632" y="31361"/>
                  <a:pt x="2322344" y="0"/>
                </a:cubicBezTo>
                <a:cubicBezTo>
                  <a:pt x="2504056" y="-31361"/>
                  <a:pt x="2658834" y="3381"/>
                  <a:pt x="2893811" y="0"/>
                </a:cubicBezTo>
                <a:cubicBezTo>
                  <a:pt x="3128788" y="-3381"/>
                  <a:pt x="3338741" y="-10376"/>
                  <a:pt x="3647661" y="0"/>
                </a:cubicBezTo>
                <a:cubicBezTo>
                  <a:pt x="3628986" y="244498"/>
                  <a:pt x="3624774" y="362520"/>
                  <a:pt x="3647661" y="545010"/>
                </a:cubicBezTo>
                <a:cubicBezTo>
                  <a:pt x="3670549" y="727500"/>
                  <a:pt x="3619543" y="968439"/>
                  <a:pt x="3647661" y="1134381"/>
                </a:cubicBezTo>
                <a:cubicBezTo>
                  <a:pt x="3675779" y="1300323"/>
                  <a:pt x="3670065" y="1646297"/>
                  <a:pt x="3647661" y="1856836"/>
                </a:cubicBezTo>
                <a:cubicBezTo>
                  <a:pt x="3625257" y="2067375"/>
                  <a:pt x="3632904" y="2315399"/>
                  <a:pt x="3647661" y="2490568"/>
                </a:cubicBezTo>
                <a:cubicBezTo>
                  <a:pt x="3662418" y="2665737"/>
                  <a:pt x="3616073" y="2880164"/>
                  <a:pt x="3647661" y="3124300"/>
                </a:cubicBezTo>
                <a:cubicBezTo>
                  <a:pt x="3679249" y="3368436"/>
                  <a:pt x="3677361" y="3519722"/>
                  <a:pt x="3647661" y="3758032"/>
                </a:cubicBezTo>
                <a:cubicBezTo>
                  <a:pt x="3617961" y="3996342"/>
                  <a:pt x="3615180" y="4147465"/>
                  <a:pt x="3647661" y="4436126"/>
                </a:cubicBezTo>
                <a:cubicBezTo>
                  <a:pt x="3506685" y="4421969"/>
                  <a:pt x="3266652" y="4433618"/>
                  <a:pt x="3149147" y="4436126"/>
                </a:cubicBezTo>
                <a:cubicBezTo>
                  <a:pt x="3031642" y="4438634"/>
                  <a:pt x="2832267" y="4432536"/>
                  <a:pt x="2650634" y="4436126"/>
                </a:cubicBezTo>
                <a:cubicBezTo>
                  <a:pt x="2469001" y="4439716"/>
                  <a:pt x="2324677" y="4416284"/>
                  <a:pt x="2042690" y="4436126"/>
                </a:cubicBezTo>
                <a:cubicBezTo>
                  <a:pt x="1760703" y="4455968"/>
                  <a:pt x="1686949" y="4416099"/>
                  <a:pt x="1398270" y="4436126"/>
                </a:cubicBezTo>
                <a:cubicBezTo>
                  <a:pt x="1109591" y="4456153"/>
                  <a:pt x="1071585" y="4455485"/>
                  <a:pt x="899756" y="4436126"/>
                </a:cubicBezTo>
                <a:cubicBezTo>
                  <a:pt x="727927" y="4416767"/>
                  <a:pt x="344407" y="4430463"/>
                  <a:pt x="0" y="4436126"/>
                </a:cubicBezTo>
                <a:cubicBezTo>
                  <a:pt x="5440" y="4303018"/>
                  <a:pt x="91" y="4161914"/>
                  <a:pt x="0" y="3891116"/>
                </a:cubicBezTo>
                <a:cubicBezTo>
                  <a:pt x="-91" y="3620318"/>
                  <a:pt x="-11601" y="3462294"/>
                  <a:pt x="0" y="3301745"/>
                </a:cubicBezTo>
                <a:cubicBezTo>
                  <a:pt x="11601" y="3141196"/>
                  <a:pt x="22776" y="2916996"/>
                  <a:pt x="0" y="2756735"/>
                </a:cubicBezTo>
                <a:cubicBezTo>
                  <a:pt x="-22776" y="2596474"/>
                  <a:pt x="5257" y="2440491"/>
                  <a:pt x="0" y="2256087"/>
                </a:cubicBezTo>
                <a:cubicBezTo>
                  <a:pt x="-5257" y="2071683"/>
                  <a:pt x="20189" y="1902567"/>
                  <a:pt x="0" y="1666716"/>
                </a:cubicBezTo>
                <a:cubicBezTo>
                  <a:pt x="-20189" y="1430865"/>
                  <a:pt x="-21241" y="1161108"/>
                  <a:pt x="0" y="988622"/>
                </a:cubicBezTo>
                <a:cubicBezTo>
                  <a:pt x="21241" y="816136"/>
                  <a:pt x="17108" y="40674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57150">
            <a:solidFill>
              <a:schemeClr val="accent2"/>
            </a:solidFill>
            <a:extLst>
              <a:ext uri="{C807C97D-BFC1-408E-A445-0C87EB9F89A2}">
                <ask:lineSketchStyleProps xmlns:ask="http://schemas.microsoft.com/office/drawing/2018/sketchyshapes" sd="68728339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sketch line">
            <a:extLst>
              <a:ext uri="{FF2B5EF4-FFF2-40B4-BE49-F238E27FC236}">
                <a16:creationId xmlns:a16="http://schemas.microsoft.com/office/drawing/2014/main" id="{2A39B854-4B6C-4F7F-A602-6F97770CED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199" y="5439978"/>
            <a:ext cx="6281928" cy="18288"/>
          </a:xfrm>
          <a:custGeom>
            <a:avLst/>
            <a:gdLst>
              <a:gd name="connsiteX0" fmla="*/ 0 w 6281928"/>
              <a:gd name="connsiteY0" fmla="*/ 0 h 18288"/>
              <a:gd name="connsiteX1" fmla="*/ 572353 w 6281928"/>
              <a:gd name="connsiteY1" fmla="*/ 0 h 18288"/>
              <a:gd name="connsiteX2" fmla="*/ 1207526 w 6281928"/>
              <a:gd name="connsiteY2" fmla="*/ 0 h 18288"/>
              <a:gd name="connsiteX3" fmla="*/ 1779880 w 6281928"/>
              <a:gd name="connsiteY3" fmla="*/ 0 h 18288"/>
              <a:gd name="connsiteX4" fmla="*/ 2540691 w 6281928"/>
              <a:gd name="connsiteY4" fmla="*/ 0 h 18288"/>
              <a:gd name="connsiteX5" fmla="*/ 3238683 w 6281928"/>
              <a:gd name="connsiteY5" fmla="*/ 0 h 18288"/>
              <a:gd name="connsiteX6" fmla="*/ 3936675 w 6281928"/>
              <a:gd name="connsiteY6" fmla="*/ 0 h 18288"/>
              <a:gd name="connsiteX7" fmla="*/ 4760305 w 6281928"/>
              <a:gd name="connsiteY7" fmla="*/ 0 h 18288"/>
              <a:gd name="connsiteX8" fmla="*/ 5521117 w 6281928"/>
              <a:gd name="connsiteY8" fmla="*/ 0 h 18288"/>
              <a:gd name="connsiteX9" fmla="*/ 6281928 w 6281928"/>
              <a:gd name="connsiteY9" fmla="*/ 0 h 18288"/>
              <a:gd name="connsiteX10" fmla="*/ 6281928 w 6281928"/>
              <a:gd name="connsiteY10" fmla="*/ 18288 h 18288"/>
              <a:gd name="connsiteX11" fmla="*/ 5772394 w 6281928"/>
              <a:gd name="connsiteY11" fmla="*/ 18288 h 18288"/>
              <a:gd name="connsiteX12" fmla="*/ 5200040 w 6281928"/>
              <a:gd name="connsiteY12" fmla="*/ 18288 h 18288"/>
              <a:gd name="connsiteX13" fmla="*/ 4439229 w 6281928"/>
              <a:gd name="connsiteY13" fmla="*/ 18288 h 18288"/>
              <a:gd name="connsiteX14" fmla="*/ 3615599 w 6281928"/>
              <a:gd name="connsiteY14" fmla="*/ 18288 h 18288"/>
              <a:gd name="connsiteX15" fmla="*/ 2980426 w 6281928"/>
              <a:gd name="connsiteY15" fmla="*/ 18288 h 18288"/>
              <a:gd name="connsiteX16" fmla="*/ 2156795 w 6281928"/>
              <a:gd name="connsiteY16" fmla="*/ 18288 h 18288"/>
              <a:gd name="connsiteX17" fmla="*/ 1584442 w 6281928"/>
              <a:gd name="connsiteY17" fmla="*/ 18288 h 18288"/>
              <a:gd name="connsiteX18" fmla="*/ 1074908 w 6281928"/>
              <a:gd name="connsiteY18" fmla="*/ 18288 h 18288"/>
              <a:gd name="connsiteX19" fmla="*/ 0 w 6281928"/>
              <a:gd name="connsiteY19" fmla="*/ 18288 h 18288"/>
              <a:gd name="connsiteX20" fmla="*/ 0 w 6281928"/>
              <a:gd name="connsiteY20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281928" h="18288" fill="none" extrusionOk="0">
                <a:moveTo>
                  <a:pt x="0" y="0"/>
                </a:moveTo>
                <a:cubicBezTo>
                  <a:pt x="205960" y="24870"/>
                  <a:pt x="343550" y="5918"/>
                  <a:pt x="572353" y="0"/>
                </a:cubicBezTo>
                <a:cubicBezTo>
                  <a:pt x="801156" y="-5918"/>
                  <a:pt x="1015649" y="-11381"/>
                  <a:pt x="1207526" y="0"/>
                </a:cubicBezTo>
                <a:cubicBezTo>
                  <a:pt x="1399403" y="11381"/>
                  <a:pt x="1549725" y="7866"/>
                  <a:pt x="1779880" y="0"/>
                </a:cubicBezTo>
                <a:cubicBezTo>
                  <a:pt x="2010035" y="-7866"/>
                  <a:pt x="2190674" y="12826"/>
                  <a:pt x="2540691" y="0"/>
                </a:cubicBezTo>
                <a:cubicBezTo>
                  <a:pt x="2890708" y="-12826"/>
                  <a:pt x="3025718" y="-18534"/>
                  <a:pt x="3238683" y="0"/>
                </a:cubicBezTo>
                <a:cubicBezTo>
                  <a:pt x="3451648" y="18534"/>
                  <a:pt x="3603947" y="14884"/>
                  <a:pt x="3936675" y="0"/>
                </a:cubicBezTo>
                <a:cubicBezTo>
                  <a:pt x="4269403" y="-14884"/>
                  <a:pt x="4480718" y="-24607"/>
                  <a:pt x="4760305" y="0"/>
                </a:cubicBezTo>
                <a:cubicBezTo>
                  <a:pt x="5039892" y="24607"/>
                  <a:pt x="5359549" y="-31311"/>
                  <a:pt x="5521117" y="0"/>
                </a:cubicBezTo>
                <a:cubicBezTo>
                  <a:pt x="5682685" y="31311"/>
                  <a:pt x="5986067" y="-12593"/>
                  <a:pt x="6281928" y="0"/>
                </a:cubicBezTo>
                <a:cubicBezTo>
                  <a:pt x="6282307" y="7355"/>
                  <a:pt x="6282212" y="10249"/>
                  <a:pt x="6281928" y="18288"/>
                </a:cubicBezTo>
                <a:cubicBezTo>
                  <a:pt x="6078981" y="8428"/>
                  <a:pt x="5961061" y="2290"/>
                  <a:pt x="5772394" y="18288"/>
                </a:cubicBezTo>
                <a:cubicBezTo>
                  <a:pt x="5583727" y="34286"/>
                  <a:pt x="5329968" y="24208"/>
                  <a:pt x="5200040" y="18288"/>
                </a:cubicBezTo>
                <a:cubicBezTo>
                  <a:pt x="5070112" y="12368"/>
                  <a:pt x="4793288" y="21070"/>
                  <a:pt x="4439229" y="18288"/>
                </a:cubicBezTo>
                <a:cubicBezTo>
                  <a:pt x="4085170" y="15506"/>
                  <a:pt x="3813765" y="-16466"/>
                  <a:pt x="3615599" y="18288"/>
                </a:cubicBezTo>
                <a:cubicBezTo>
                  <a:pt x="3417433" y="53042"/>
                  <a:pt x="3133643" y="20727"/>
                  <a:pt x="2980426" y="18288"/>
                </a:cubicBezTo>
                <a:cubicBezTo>
                  <a:pt x="2827209" y="15849"/>
                  <a:pt x="2380685" y="51850"/>
                  <a:pt x="2156795" y="18288"/>
                </a:cubicBezTo>
                <a:cubicBezTo>
                  <a:pt x="1932905" y="-15274"/>
                  <a:pt x="1716744" y="-1398"/>
                  <a:pt x="1584442" y="18288"/>
                </a:cubicBezTo>
                <a:cubicBezTo>
                  <a:pt x="1452140" y="37974"/>
                  <a:pt x="1280887" y="12750"/>
                  <a:pt x="1074908" y="18288"/>
                </a:cubicBezTo>
                <a:cubicBezTo>
                  <a:pt x="868929" y="23826"/>
                  <a:pt x="318124" y="-17878"/>
                  <a:pt x="0" y="18288"/>
                </a:cubicBezTo>
                <a:cubicBezTo>
                  <a:pt x="-384" y="12702"/>
                  <a:pt x="-513" y="4636"/>
                  <a:pt x="0" y="0"/>
                </a:cubicBezTo>
                <a:close/>
              </a:path>
              <a:path w="6281928" h="18288" stroke="0" extrusionOk="0">
                <a:moveTo>
                  <a:pt x="0" y="0"/>
                </a:moveTo>
                <a:cubicBezTo>
                  <a:pt x="135290" y="27650"/>
                  <a:pt x="488372" y="4391"/>
                  <a:pt x="635173" y="0"/>
                </a:cubicBezTo>
                <a:cubicBezTo>
                  <a:pt x="781974" y="-4391"/>
                  <a:pt x="992816" y="14310"/>
                  <a:pt x="1144707" y="0"/>
                </a:cubicBezTo>
                <a:cubicBezTo>
                  <a:pt x="1296598" y="-14310"/>
                  <a:pt x="1796462" y="-1258"/>
                  <a:pt x="1968337" y="0"/>
                </a:cubicBezTo>
                <a:cubicBezTo>
                  <a:pt x="2140212" y="1258"/>
                  <a:pt x="2343376" y="-12852"/>
                  <a:pt x="2603510" y="0"/>
                </a:cubicBezTo>
                <a:cubicBezTo>
                  <a:pt x="2863644" y="12852"/>
                  <a:pt x="2935073" y="-10591"/>
                  <a:pt x="3238683" y="0"/>
                </a:cubicBezTo>
                <a:cubicBezTo>
                  <a:pt x="3542293" y="10591"/>
                  <a:pt x="3731676" y="3538"/>
                  <a:pt x="4062313" y="0"/>
                </a:cubicBezTo>
                <a:cubicBezTo>
                  <a:pt x="4392950" y="-3538"/>
                  <a:pt x="4440715" y="28126"/>
                  <a:pt x="4634667" y="0"/>
                </a:cubicBezTo>
                <a:cubicBezTo>
                  <a:pt x="4828619" y="-28126"/>
                  <a:pt x="5052661" y="8974"/>
                  <a:pt x="5458297" y="0"/>
                </a:cubicBezTo>
                <a:cubicBezTo>
                  <a:pt x="5863933" y="-8974"/>
                  <a:pt x="5906900" y="-24516"/>
                  <a:pt x="6281928" y="0"/>
                </a:cubicBezTo>
                <a:cubicBezTo>
                  <a:pt x="6282268" y="5688"/>
                  <a:pt x="6281759" y="13142"/>
                  <a:pt x="6281928" y="18288"/>
                </a:cubicBezTo>
                <a:cubicBezTo>
                  <a:pt x="6036108" y="15339"/>
                  <a:pt x="5743611" y="10415"/>
                  <a:pt x="5583936" y="18288"/>
                </a:cubicBezTo>
                <a:cubicBezTo>
                  <a:pt x="5424261" y="26161"/>
                  <a:pt x="5250533" y="-179"/>
                  <a:pt x="4948763" y="18288"/>
                </a:cubicBezTo>
                <a:cubicBezTo>
                  <a:pt x="4646993" y="36755"/>
                  <a:pt x="4354673" y="7565"/>
                  <a:pt x="4125133" y="18288"/>
                </a:cubicBezTo>
                <a:cubicBezTo>
                  <a:pt x="3895593" y="29012"/>
                  <a:pt x="3570246" y="29209"/>
                  <a:pt x="3301502" y="18288"/>
                </a:cubicBezTo>
                <a:cubicBezTo>
                  <a:pt x="3032758" y="7367"/>
                  <a:pt x="2955340" y="11905"/>
                  <a:pt x="2729149" y="18288"/>
                </a:cubicBezTo>
                <a:cubicBezTo>
                  <a:pt x="2502958" y="24671"/>
                  <a:pt x="2269423" y="3142"/>
                  <a:pt x="2031157" y="18288"/>
                </a:cubicBezTo>
                <a:cubicBezTo>
                  <a:pt x="1792891" y="33434"/>
                  <a:pt x="1484731" y="22122"/>
                  <a:pt x="1207526" y="18288"/>
                </a:cubicBezTo>
                <a:cubicBezTo>
                  <a:pt x="930321" y="14454"/>
                  <a:pt x="560231" y="-33402"/>
                  <a:pt x="0" y="18288"/>
                </a:cubicBezTo>
                <a:cubicBezTo>
                  <a:pt x="-478" y="10520"/>
                  <a:pt x="210" y="504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9826C4A-3F56-4621-98F9-DBB28E5074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0493" y="1870188"/>
            <a:ext cx="5763758" cy="4887532"/>
          </a:xfrm>
        </p:spPr>
        <p:txBody>
          <a:bodyPr>
            <a:norm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Unlike traditional exchanges 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cryptocurrency exchanges are open 24/7</a:t>
            </a:r>
            <a:b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Choosing a trading strategy is tricky because the markets do not close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Trading strategy for 2022</a:t>
            </a:r>
          </a:p>
          <a:p>
            <a:pPr marL="457200" lv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Buy on Monday</a:t>
            </a:r>
          </a:p>
          <a:p>
            <a:pPr marL="457200" lv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Sell on Tuesday</a:t>
            </a:r>
            <a:b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Reasons: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cyclical nature of the main currencies ETH and BTC</a:t>
            </a:r>
          </a:p>
          <a:p>
            <a:pPr marL="457200" lv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weight these main coins carry</a:t>
            </a:r>
          </a:p>
          <a:p>
            <a:pPr marL="457200" lv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Plus, the fluctuation metrics we explored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ADD7A4E-50A3-4301-87CC-9733AA5E891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9872" t="74840" r="1"/>
          <a:stretch/>
        </p:blipFill>
        <p:spPr>
          <a:xfrm>
            <a:off x="7383906" y="2118610"/>
            <a:ext cx="4279661" cy="172854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F50247B-CA8B-468B-86A1-61204EF012F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0090" t="74873"/>
          <a:stretch/>
        </p:blipFill>
        <p:spPr>
          <a:xfrm>
            <a:off x="7383907" y="4127312"/>
            <a:ext cx="4279661" cy="169940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 descr="Chart&#10;&#10;Description automatically generated">
            <a:extLst>
              <a:ext uri="{FF2B5EF4-FFF2-40B4-BE49-F238E27FC236}">
                <a16:creationId xmlns:a16="http://schemas.microsoft.com/office/drawing/2014/main" id="{2AB0C5B1-BCD2-45E0-81C0-4C8DEE280139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49800" t="75933"/>
          <a:stretch/>
        </p:blipFill>
        <p:spPr>
          <a:xfrm>
            <a:off x="7383906" y="248422"/>
            <a:ext cx="4279661" cy="1621766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3D148DA-3B9E-4E84-8BC2-F81D948EEBEE}"/>
              </a:ext>
            </a:extLst>
          </p:cNvPr>
          <p:cNvCxnSpPr>
            <a:cxnSpLocks/>
          </p:cNvCxnSpPr>
          <p:nvPr/>
        </p:nvCxnSpPr>
        <p:spPr>
          <a:xfrm>
            <a:off x="8058354" y="499847"/>
            <a:ext cx="2000046" cy="0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D7D8383F-CEEF-4857-AFF9-40B9F89D68D9}"/>
              </a:ext>
            </a:extLst>
          </p:cNvPr>
          <p:cNvCxnSpPr>
            <a:cxnSpLocks/>
          </p:cNvCxnSpPr>
          <p:nvPr/>
        </p:nvCxnSpPr>
        <p:spPr>
          <a:xfrm>
            <a:off x="8058354" y="669500"/>
            <a:ext cx="792348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D9587AA3-C671-408A-8D55-3CEEDEBE8B32}"/>
              </a:ext>
            </a:extLst>
          </p:cNvPr>
          <p:cNvCxnSpPr>
            <a:cxnSpLocks/>
          </p:cNvCxnSpPr>
          <p:nvPr/>
        </p:nvCxnSpPr>
        <p:spPr>
          <a:xfrm>
            <a:off x="8047493" y="2412036"/>
            <a:ext cx="1812500" cy="0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F94B05BD-8C89-4130-BEDD-D4A9C9537EA2}"/>
              </a:ext>
            </a:extLst>
          </p:cNvPr>
          <p:cNvCxnSpPr>
            <a:cxnSpLocks/>
          </p:cNvCxnSpPr>
          <p:nvPr/>
        </p:nvCxnSpPr>
        <p:spPr>
          <a:xfrm>
            <a:off x="8021612" y="2581689"/>
            <a:ext cx="303518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CEC28946-ACA0-4437-BF47-FA09FFD31A98}"/>
              </a:ext>
            </a:extLst>
          </p:cNvPr>
          <p:cNvCxnSpPr>
            <a:cxnSpLocks/>
          </p:cNvCxnSpPr>
          <p:nvPr/>
        </p:nvCxnSpPr>
        <p:spPr>
          <a:xfrm>
            <a:off x="8058354" y="4421990"/>
            <a:ext cx="1741254" cy="0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D6A2C74B-12EC-41F0-B1B2-7AA110D183B3}"/>
              </a:ext>
            </a:extLst>
          </p:cNvPr>
          <p:cNvCxnSpPr>
            <a:cxnSpLocks/>
          </p:cNvCxnSpPr>
          <p:nvPr/>
        </p:nvCxnSpPr>
        <p:spPr>
          <a:xfrm>
            <a:off x="8058354" y="4591643"/>
            <a:ext cx="464544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Audio 26">
            <a:hlinkClick r:id="" action="ppaction://media"/>
            <a:extLst>
              <a:ext uri="{FF2B5EF4-FFF2-40B4-BE49-F238E27FC236}">
                <a16:creationId xmlns:a16="http://schemas.microsoft.com/office/drawing/2014/main" id="{09731710-3A83-4625-AD54-F6ACB3AF9BEF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58057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140"/>
    </mc:Choice>
    <mc:Fallback xmlns="">
      <p:transition spd="slow" advTm="361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7" name="Rectangle 56">
            <a:extLst>
              <a:ext uri="{FF2B5EF4-FFF2-40B4-BE49-F238E27FC236}">
                <a16:creationId xmlns:a16="http://schemas.microsoft.com/office/drawing/2014/main" id="{46F1F2C8-798B-4CCE-A851-94AFAF350B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19E9FE-6D10-4789-B01B-380B1FC05E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19" y="46144"/>
            <a:ext cx="7203056" cy="93158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 dirty="0"/>
              <a:t>Which to Buy?</a:t>
            </a:r>
            <a:endParaRPr lang="en-US" sz="60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755E9CD0-04B0-4A3C-B291-AD913379C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1DD8BF3B-6066-418C-8D1A-75C5E396FC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2624479"/>
            <a:ext cx="812427" cy="812427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8" name="Block Arc 62">
            <a:extLst>
              <a:ext uri="{FF2B5EF4-FFF2-40B4-BE49-F238E27FC236}">
                <a16:creationId xmlns:a16="http://schemas.microsoft.com/office/drawing/2014/main" id="{80BC66F9-7A74-4286-AD22-1174052CC2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912417" y="1202394"/>
            <a:ext cx="2387600" cy="2387600"/>
          </a:xfrm>
          <a:prstGeom prst="blockArc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0" name="Freeform: Shape 64">
            <a:extLst>
              <a:ext uri="{FF2B5EF4-FFF2-40B4-BE49-F238E27FC236}">
                <a16:creationId xmlns:a16="http://schemas.microsoft.com/office/drawing/2014/main" id="{D8142CC3-2B5C-48E6-9DF0-6C8ACBAF23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0"/>
            <a:ext cx="2315251" cy="1550992"/>
          </a:xfrm>
          <a:custGeom>
            <a:avLst/>
            <a:gdLst>
              <a:gd name="connsiteX0" fmla="*/ 0 w 2315251"/>
              <a:gd name="connsiteY0" fmla="*/ 0 h 1550992"/>
              <a:gd name="connsiteX1" fmla="*/ 138700 w 2315251"/>
              <a:gd name="connsiteY1" fmla="*/ 0 h 1550992"/>
              <a:gd name="connsiteX2" fmla="*/ 138700 w 2315251"/>
              <a:gd name="connsiteY2" fmla="*/ 1361400 h 1550992"/>
              <a:gd name="connsiteX3" fmla="*/ 2107387 w 2315251"/>
              <a:gd name="connsiteY3" fmla="*/ 222673 h 1550992"/>
              <a:gd name="connsiteX4" fmla="*/ 1722420 w 2315251"/>
              <a:gd name="connsiteY4" fmla="*/ 0 h 1550992"/>
              <a:gd name="connsiteX5" fmla="*/ 1999436 w 2315251"/>
              <a:gd name="connsiteY5" fmla="*/ 0 h 1550992"/>
              <a:gd name="connsiteX6" fmla="*/ 2280549 w 2315251"/>
              <a:gd name="connsiteY6" fmla="*/ 162605 h 1550992"/>
              <a:gd name="connsiteX7" fmla="*/ 2305953 w 2315251"/>
              <a:gd name="connsiteY7" fmla="*/ 257336 h 1550992"/>
              <a:gd name="connsiteX8" fmla="*/ 2280549 w 2315251"/>
              <a:gd name="connsiteY8" fmla="*/ 282740 h 1550992"/>
              <a:gd name="connsiteX9" fmla="*/ 104026 w 2315251"/>
              <a:gd name="connsiteY9" fmla="*/ 1541710 h 1550992"/>
              <a:gd name="connsiteX10" fmla="*/ 69351 w 2315251"/>
              <a:gd name="connsiteY10" fmla="*/ 1550992 h 1550992"/>
              <a:gd name="connsiteX11" fmla="*/ 0 w 2315251"/>
              <a:gd name="connsiteY11" fmla="*/ 1481643 h 155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15251" h="1550992">
                <a:moveTo>
                  <a:pt x="0" y="0"/>
                </a:moveTo>
                <a:lnTo>
                  <a:pt x="138700" y="0"/>
                </a:lnTo>
                <a:lnTo>
                  <a:pt x="138700" y="1361400"/>
                </a:lnTo>
                <a:lnTo>
                  <a:pt x="2107387" y="222673"/>
                </a:lnTo>
                <a:lnTo>
                  <a:pt x="1722420" y="0"/>
                </a:lnTo>
                <a:lnTo>
                  <a:pt x="1999436" y="0"/>
                </a:lnTo>
                <a:lnTo>
                  <a:pt x="2280549" y="162605"/>
                </a:lnTo>
                <a:cubicBezTo>
                  <a:pt x="2313720" y="181745"/>
                  <a:pt x="2325104" y="224155"/>
                  <a:pt x="2305953" y="257336"/>
                </a:cubicBezTo>
                <a:cubicBezTo>
                  <a:pt x="2299872" y="267889"/>
                  <a:pt x="2291101" y="276648"/>
                  <a:pt x="2280549" y="282740"/>
                </a:cubicBezTo>
                <a:lnTo>
                  <a:pt x="104026" y="1541710"/>
                </a:lnTo>
                <a:cubicBezTo>
                  <a:pt x="93484" y="1547802"/>
                  <a:pt x="81523" y="1551003"/>
                  <a:pt x="69351" y="1550992"/>
                </a:cubicBezTo>
                <a:cubicBezTo>
                  <a:pt x="31049" y="1550992"/>
                  <a:pt x="0" y="1519944"/>
                  <a:pt x="0" y="1481643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7B2D303B-3DD0-4319-9EAD-361847FEC7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724638" y="1331572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46A89C79-8EF3-4AF9-B3D9-59A883F41C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05550" y="4112081"/>
            <a:ext cx="1186451" cy="1771650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1" name="Arc 70">
            <a:extLst>
              <a:ext uri="{FF2B5EF4-FFF2-40B4-BE49-F238E27FC236}">
                <a16:creationId xmlns:a16="http://schemas.microsoft.com/office/drawing/2014/main" id="{EFE5CE34-4543-42E5-B82C-1F3D12422C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92895">
            <a:off x="6086940" y="4145122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72AF41FE-63D7-4695-81D2-66D2510E4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4962670"/>
            <a:ext cx="2643352" cy="1895331"/>
          </a:xfrm>
          <a:custGeom>
            <a:avLst/>
            <a:gdLst>
              <a:gd name="connsiteX0" fmla="*/ 1321676 w 2643352"/>
              <a:gd name="connsiteY0" fmla="*/ 0 h 1895331"/>
              <a:gd name="connsiteX1" fmla="*/ 2643352 w 2643352"/>
              <a:gd name="connsiteY1" fmla="*/ 1321676 h 1895331"/>
              <a:gd name="connsiteX2" fmla="*/ 2539488 w 2643352"/>
              <a:gd name="connsiteY2" fmla="*/ 1836132 h 1895331"/>
              <a:gd name="connsiteX3" fmla="*/ 2510970 w 2643352"/>
              <a:gd name="connsiteY3" fmla="*/ 1895331 h 1895331"/>
              <a:gd name="connsiteX4" fmla="*/ 132382 w 2643352"/>
              <a:gd name="connsiteY4" fmla="*/ 1895331 h 1895331"/>
              <a:gd name="connsiteX5" fmla="*/ 103864 w 2643352"/>
              <a:gd name="connsiteY5" fmla="*/ 1836132 h 1895331"/>
              <a:gd name="connsiteX6" fmla="*/ 0 w 2643352"/>
              <a:gd name="connsiteY6" fmla="*/ 1321676 h 1895331"/>
              <a:gd name="connsiteX7" fmla="*/ 1321676 w 2643352"/>
              <a:gd name="connsiteY7" fmla="*/ 0 h 1895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3352" h="1895331">
                <a:moveTo>
                  <a:pt x="1321676" y="0"/>
                </a:moveTo>
                <a:cubicBezTo>
                  <a:pt x="2051617" y="0"/>
                  <a:pt x="2643352" y="591735"/>
                  <a:pt x="2643352" y="1321676"/>
                </a:cubicBezTo>
                <a:cubicBezTo>
                  <a:pt x="2643352" y="1504161"/>
                  <a:pt x="2606369" y="1678009"/>
                  <a:pt x="2539488" y="1836132"/>
                </a:cubicBezTo>
                <a:lnTo>
                  <a:pt x="2510970" y="1895331"/>
                </a:lnTo>
                <a:lnTo>
                  <a:pt x="132382" y="1895331"/>
                </a:lnTo>
                <a:lnTo>
                  <a:pt x="103864" y="1836132"/>
                </a:lnTo>
                <a:cubicBezTo>
                  <a:pt x="36984" y="1678009"/>
                  <a:pt x="0" y="1504161"/>
                  <a:pt x="0" y="1321676"/>
                </a:cubicBezTo>
                <a:cubicBezTo>
                  <a:pt x="0" y="591735"/>
                  <a:pt x="591735" y="0"/>
                  <a:pt x="13216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C793257-0583-4CB9-ADA5-51BC0F82E3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275" y="1069675"/>
            <a:ext cx="6901133" cy="5696382"/>
          </a:xfrm>
        </p:spPr>
        <p:txBody>
          <a:bodyPr>
            <a:normAutofit fontScale="62500" lnSpcReduction="20000"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Mana review</a:t>
            </a:r>
          </a:p>
          <a:p>
            <a:pPr mar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Had the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highest growth over the past year</a:t>
            </a:r>
          </a:p>
          <a:p>
            <a:pPr mar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Showing stability in holding its new price </a:t>
            </a:r>
          </a:p>
          <a:p>
            <a:pPr mar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risk of this asset is still exceedingly high</a:t>
            </a:r>
          </a:p>
          <a:p>
            <a:pPr mar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Mid range of SD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Bitcoin is the market mover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rings buyers to the table for the other assets.</a:t>
            </a:r>
          </a:p>
          <a:p>
            <a:pPr mar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BTC has some room to significantly increase its current price.</a:t>
            </a:r>
          </a:p>
          <a:p>
            <a:pPr mar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Currently on the low end of the SD</a:t>
            </a:r>
          </a:p>
          <a:p>
            <a:pPr marL="457200" lv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Usually, indicative of a positive bounce.</a:t>
            </a:r>
          </a:p>
          <a:p>
            <a:pPr mar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Predictive year average sits $10,000 higher than current price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Ethereum review</a:t>
            </a:r>
          </a:p>
          <a:p>
            <a:pPr mar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dirty="0">
                <a:latin typeface="Calibri" panose="020F0502020204030204" pitchFamily="34" charset="0"/>
                <a:cs typeface="Times New Roman" panose="02020603050405020304" pitchFamily="18" charset="0"/>
              </a:rPr>
              <a:t>Out of all assets explored Ethereum seems to be the best asset to hold in general.</a:t>
            </a:r>
          </a:p>
          <a:p>
            <a:pPr mar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dirty="0">
                <a:latin typeface="Calibri" panose="020F0502020204030204" pitchFamily="34" charset="0"/>
                <a:cs typeface="Times New Roman" panose="02020603050405020304" pitchFamily="18" charset="0"/>
              </a:rPr>
              <a:t>Currently on the low end of the SD</a:t>
            </a:r>
          </a:p>
          <a:p>
            <a:pPr mar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dirty="0">
                <a:latin typeface="Calibri" panose="020F0502020204030204" pitchFamily="34" charset="0"/>
                <a:cs typeface="Times New Roman" panose="02020603050405020304" pitchFamily="18" charset="0"/>
              </a:rPr>
              <a:t>Positive 6 month forecast</a:t>
            </a:r>
          </a:p>
          <a:p>
            <a:pPr mar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dirty="0">
                <a:latin typeface="Calibri" panose="020F0502020204030204" pitchFamily="34" charset="0"/>
                <a:cs typeface="Times New Roman" panose="02020603050405020304" pitchFamily="18" charset="0"/>
              </a:rPr>
              <a:t>Well balanced, great distribution</a:t>
            </a:r>
          </a:p>
          <a:p>
            <a:pPr marL="457200" lv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>
                <a:latin typeface="Calibri" panose="020F0502020204030204" pitchFamily="34" charset="0"/>
                <a:cs typeface="Times New Roman" panose="02020603050405020304" pitchFamily="18" charset="0"/>
              </a:rPr>
              <a:t>Currently below the average</a:t>
            </a:r>
          </a:p>
          <a:p>
            <a:pPr mar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dirty="0">
                <a:latin typeface="Calibri" panose="020F0502020204030204" pitchFamily="34" charset="0"/>
                <a:cs typeface="Times New Roman" panose="02020603050405020304" pitchFamily="18" charset="0"/>
              </a:rPr>
              <a:t>Stable month over month movements</a:t>
            </a:r>
          </a:p>
          <a:p>
            <a:pPr mar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dirty="0">
                <a:latin typeface="Calibri" panose="020F0502020204030204" pitchFamily="34" charset="0"/>
                <a:cs typeface="Times New Roman" panose="02020603050405020304" pitchFamily="18" charset="0"/>
              </a:rPr>
              <a:t>Has peaks and valleys but healthy recoveries</a:t>
            </a:r>
          </a:p>
        </p:txBody>
      </p:sp>
      <p:pic>
        <p:nvPicPr>
          <p:cNvPr id="13" name="Picture 4" descr="Ethereum is surging thanks to NFTs - CNN Video">
            <a:extLst>
              <a:ext uri="{FF2B5EF4-FFF2-40B4-BE49-F238E27FC236}">
                <a16:creationId xmlns:a16="http://schemas.microsoft.com/office/drawing/2014/main" id="{B3823AA0-E876-45A1-B64C-DED322FD6A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31500" y1="30083" x2="27900" y2="46587"/>
                        <a14:foregroundMark x1="27900" y1="46587" x2="27700" y2="56039"/>
                        <a14:foregroundMark x1="27700" y1="56039" x2="29900" y2="67292"/>
                        <a14:foregroundMark x1="73850" y1="34809" x2="71250" y2="27307"/>
                        <a14:foregroundMark x1="71250" y1="27307" x2="62950" y2="17029"/>
                        <a14:foregroundMark x1="62950" y1="17029" x2="53950" y2="1260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561" t="12468" r="23629" b="18371"/>
          <a:stretch/>
        </p:blipFill>
        <p:spPr bwMode="auto">
          <a:xfrm>
            <a:off x="9920200" y="4643618"/>
            <a:ext cx="2328547" cy="2198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Decentraland - Cryptocurrency Coin. 3D Rendering Stock Illustration -  Illustration of logo, mana: 117128740">
            <a:extLst>
              <a:ext uri="{FF2B5EF4-FFF2-40B4-BE49-F238E27FC236}">
                <a16:creationId xmlns:a16="http://schemas.microsoft.com/office/drawing/2014/main" id="{D17B45AD-54E8-48AA-9FE9-B85C96841C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foregroundMark x1="33875" y1="16875" x2="23125" y2="29375"/>
                        <a14:foregroundMark x1="23125" y1="29375" x2="18125" y2="44625"/>
                        <a14:foregroundMark x1="18125" y1="44625" x2="17750" y2="50250"/>
                        <a14:foregroundMark x1="31625" y1="18750" x2="26125" y2="24500"/>
                        <a14:foregroundMark x1="26125" y1="24500" x2="19375" y2="37875"/>
                        <a14:foregroundMark x1="19375" y1="37875" x2="18125" y2="44250"/>
                        <a14:foregroundMark x1="24375" y1="26875" x2="19500" y2="38000"/>
                        <a14:foregroundMark x1="19250" y1="37125" x2="23500" y2="28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583" t="10441" r="15848" b="15037"/>
          <a:stretch/>
        </p:blipFill>
        <p:spPr bwMode="auto">
          <a:xfrm>
            <a:off x="9479509" y="34630"/>
            <a:ext cx="2631586" cy="2902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FA0B8174-890B-42E4-95C0-7C820110F13D}"/>
              </a:ext>
            </a:extLst>
          </p:cNvPr>
          <p:cNvSpPr txBox="1">
            <a:spLocks/>
          </p:cNvSpPr>
          <p:nvPr/>
        </p:nvSpPr>
        <p:spPr>
          <a:xfrm>
            <a:off x="5442112" y="300091"/>
            <a:ext cx="3874600" cy="206296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BTC and ETH are safe bets with manageable risk and excellent growth capabilities.</a:t>
            </a:r>
          </a:p>
        </p:txBody>
      </p:sp>
      <p:pic>
        <p:nvPicPr>
          <p:cNvPr id="15" name="Picture 2" descr="Bitcoin price: Who controls Bitcoin price? | Marca">
            <a:extLst>
              <a:ext uri="{FF2B5EF4-FFF2-40B4-BE49-F238E27FC236}">
                <a16:creationId xmlns:a16="http://schemas.microsoft.com/office/drawing/2014/main" id="{1E583BF8-DEDB-4C75-9601-220477E93A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960" b="97712" l="10000" r="90000">
                        <a14:foregroundMark x1="44242" y1="11440" x2="34394" y2="18573"/>
                        <a14:foregroundMark x1="34394" y1="18573" x2="28864" y2="30552"/>
                        <a14:foregroundMark x1="31742" y1="22746" x2="26061" y2="37954"/>
                        <a14:foregroundMark x1="26061" y1="37954" x2="24394" y2="53970"/>
                        <a14:foregroundMark x1="24394" y1="53970" x2="25833" y2="68102"/>
                        <a14:foregroundMark x1="44470" y1="11575" x2="49242" y2="10229"/>
                        <a14:foregroundMark x1="49242" y1="10229" x2="58258" y2="13594"/>
                        <a14:foregroundMark x1="58258" y1="13594" x2="68561" y2="28129"/>
                        <a14:foregroundMark x1="68561" y1="28129" x2="72576" y2="41184"/>
                        <a14:foregroundMark x1="72576" y1="41184" x2="73636" y2="48183"/>
                        <a14:foregroundMark x1="69545" y1="79004" x2="66364" y2="84791"/>
                        <a14:foregroundMark x1="66364" y1="84791" x2="53409" y2="97308"/>
                        <a14:foregroundMark x1="53409" y1="97308" x2="44242" y2="97712"/>
                        <a14:foregroundMark x1="44242" y1="97712" x2="41439" y2="95289"/>
                        <a14:foregroundMark x1="24167" y1="49664" x2="26894" y2="34320"/>
                        <a14:foregroundMark x1="26894" y1="34320" x2="30909" y2="248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758" t="8295" r="24683" b="1000"/>
          <a:stretch/>
        </p:blipFill>
        <p:spPr bwMode="auto">
          <a:xfrm>
            <a:off x="6965047" y="2168944"/>
            <a:ext cx="2481646" cy="2457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433DB507-2154-41CB-9A7C-23725BBDE16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33554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6627"/>
    </mc:Choice>
    <mc:Fallback xmlns="">
      <p:transition spd="slow" advTm="666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1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7" name="Rectangle 86">
            <a:extLst>
              <a:ext uri="{FF2B5EF4-FFF2-40B4-BE49-F238E27FC236}">
                <a16:creationId xmlns:a16="http://schemas.microsoft.com/office/drawing/2014/main" id="{F12E7CC5-C78B-4EBD-9565-3FA00FAA6C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3A4529A5-F675-429F-8044-01372BB134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0"/>
            <a:ext cx="7562008" cy="6858000"/>
          </a:xfrm>
          <a:custGeom>
            <a:avLst/>
            <a:gdLst>
              <a:gd name="connsiteX0" fmla="*/ 7529613 w 7529613"/>
              <a:gd name="connsiteY0" fmla="*/ 0 h 6858000"/>
              <a:gd name="connsiteX1" fmla="*/ 1222331 w 7529613"/>
              <a:gd name="connsiteY1" fmla="*/ 0 h 6858000"/>
              <a:gd name="connsiteX2" fmla="*/ 1126483 w 7529613"/>
              <a:gd name="connsiteY2" fmla="*/ 148742 h 6858000"/>
              <a:gd name="connsiteX3" fmla="*/ 767554 w 7529613"/>
              <a:gd name="connsiteY3" fmla="*/ 819975 h 6858000"/>
              <a:gd name="connsiteX4" fmla="*/ 742103 w 7529613"/>
              <a:gd name="connsiteY4" fmla="*/ 854514 h 6858000"/>
              <a:gd name="connsiteX5" fmla="*/ 785881 w 7529613"/>
              <a:gd name="connsiteY5" fmla="*/ 750263 h 6858000"/>
              <a:gd name="connsiteX6" fmla="*/ 978978 w 7529613"/>
              <a:gd name="connsiteY6" fmla="*/ 331786 h 6858000"/>
              <a:gd name="connsiteX7" fmla="*/ 1155717 w 7529613"/>
              <a:gd name="connsiteY7" fmla="*/ 0 h 6858000"/>
              <a:gd name="connsiteX8" fmla="*/ 1098249 w 7529613"/>
              <a:gd name="connsiteY8" fmla="*/ 0 h 6858000"/>
              <a:gd name="connsiteX9" fmla="*/ 991458 w 7529613"/>
              <a:gd name="connsiteY9" fmla="*/ 196614 h 6858000"/>
              <a:gd name="connsiteX10" fmla="*/ 493941 w 7529613"/>
              <a:gd name="connsiteY10" fmla="*/ 1371196 h 6858000"/>
              <a:gd name="connsiteX11" fmla="*/ 46485 w 7529613"/>
              <a:gd name="connsiteY11" fmla="*/ 3331516 h 6858000"/>
              <a:gd name="connsiteX12" fmla="*/ 12252 w 7529613"/>
              <a:gd name="connsiteY12" fmla="*/ 4357388 h 6858000"/>
              <a:gd name="connsiteX13" fmla="*/ 170821 w 7529613"/>
              <a:gd name="connsiteY13" fmla="*/ 5552906 h 6858000"/>
              <a:gd name="connsiteX14" fmla="*/ 537265 w 7529613"/>
              <a:gd name="connsiteY14" fmla="*/ 6828295 h 6858000"/>
              <a:gd name="connsiteX15" fmla="*/ 549692 w 7529613"/>
              <a:gd name="connsiteY15" fmla="*/ 6858000 h 6858000"/>
              <a:gd name="connsiteX16" fmla="*/ 602234 w 7529613"/>
              <a:gd name="connsiteY16" fmla="*/ 6858000 h 6858000"/>
              <a:gd name="connsiteX17" fmla="*/ 595414 w 7529613"/>
              <a:gd name="connsiteY17" fmla="*/ 6841549 h 6858000"/>
              <a:gd name="connsiteX18" fmla="*/ 364260 w 7529613"/>
              <a:gd name="connsiteY18" fmla="*/ 6142729 h 6858000"/>
              <a:gd name="connsiteX19" fmla="*/ 213071 w 7529613"/>
              <a:gd name="connsiteY19" fmla="*/ 5513923 h 6858000"/>
              <a:gd name="connsiteX20" fmla="*/ 211290 w 7529613"/>
              <a:gd name="connsiteY20" fmla="*/ 5480401 h 6858000"/>
              <a:gd name="connsiteX21" fmla="*/ 311446 w 7529613"/>
              <a:gd name="connsiteY21" fmla="*/ 5830359 h 6858000"/>
              <a:gd name="connsiteX22" fmla="*/ 622963 w 7529613"/>
              <a:gd name="connsiteY22" fmla="*/ 6670527 h 6858000"/>
              <a:gd name="connsiteX23" fmla="*/ 710464 w 7529613"/>
              <a:gd name="connsiteY23" fmla="*/ 6858000 h 6858000"/>
              <a:gd name="connsiteX24" fmla="*/ 7529613 w 7529613"/>
              <a:gd name="connsiteY2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7529613" h="6858000">
                <a:moveTo>
                  <a:pt x="7529613" y="0"/>
                </a:moveTo>
                <a:lnTo>
                  <a:pt x="1222331" y="0"/>
                </a:lnTo>
                <a:lnTo>
                  <a:pt x="1126483" y="148742"/>
                </a:lnTo>
                <a:cubicBezTo>
                  <a:pt x="995323" y="365513"/>
                  <a:pt x="876174" y="589569"/>
                  <a:pt x="767554" y="819975"/>
                </a:cubicBezTo>
                <a:cubicBezTo>
                  <a:pt x="762210" y="833492"/>
                  <a:pt x="753441" y="845393"/>
                  <a:pt x="742103" y="854514"/>
                </a:cubicBezTo>
                <a:cubicBezTo>
                  <a:pt x="756737" y="819849"/>
                  <a:pt x="770991" y="784928"/>
                  <a:pt x="785881" y="750263"/>
                </a:cubicBezTo>
                <a:cubicBezTo>
                  <a:pt x="846713" y="608712"/>
                  <a:pt x="910948" y="469145"/>
                  <a:pt x="978978" y="331786"/>
                </a:cubicBezTo>
                <a:lnTo>
                  <a:pt x="1155717" y="0"/>
                </a:lnTo>
                <a:lnTo>
                  <a:pt x="1098249" y="0"/>
                </a:lnTo>
                <a:lnTo>
                  <a:pt x="991458" y="196614"/>
                </a:lnTo>
                <a:cubicBezTo>
                  <a:pt x="797017" y="573253"/>
                  <a:pt x="633548" y="966066"/>
                  <a:pt x="493941" y="1371196"/>
                </a:cubicBezTo>
                <a:cubicBezTo>
                  <a:pt x="276630" y="2007265"/>
                  <a:pt x="126659" y="2664286"/>
                  <a:pt x="46485" y="3331516"/>
                </a:cubicBezTo>
                <a:cubicBezTo>
                  <a:pt x="4488" y="3672965"/>
                  <a:pt x="-14219" y="4013908"/>
                  <a:pt x="12252" y="4357388"/>
                </a:cubicBezTo>
                <a:cubicBezTo>
                  <a:pt x="43558" y="4758899"/>
                  <a:pt x="90773" y="5157998"/>
                  <a:pt x="170821" y="5552906"/>
                </a:cubicBezTo>
                <a:cubicBezTo>
                  <a:pt x="259109" y="5988893"/>
                  <a:pt x="378967" y="6414594"/>
                  <a:pt x="537265" y="6828295"/>
                </a:cubicBezTo>
                <a:lnTo>
                  <a:pt x="549692" y="6858000"/>
                </a:lnTo>
                <a:lnTo>
                  <a:pt x="602234" y="6858000"/>
                </a:lnTo>
                <a:lnTo>
                  <a:pt x="595414" y="6841549"/>
                </a:lnTo>
                <a:cubicBezTo>
                  <a:pt x="507884" y="6614016"/>
                  <a:pt x="431296" y="6380817"/>
                  <a:pt x="364260" y="6142729"/>
                </a:cubicBezTo>
                <a:cubicBezTo>
                  <a:pt x="305974" y="5935370"/>
                  <a:pt x="262958" y="5723695"/>
                  <a:pt x="213071" y="5513923"/>
                </a:cubicBezTo>
                <a:cubicBezTo>
                  <a:pt x="211892" y="5502788"/>
                  <a:pt x="211299" y="5491601"/>
                  <a:pt x="211290" y="5480401"/>
                </a:cubicBezTo>
                <a:cubicBezTo>
                  <a:pt x="247814" y="5607635"/>
                  <a:pt x="276958" y="5719759"/>
                  <a:pt x="311446" y="5830359"/>
                </a:cubicBezTo>
                <a:cubicBezTo>
                  <a:pt x="401357" y="6118381"/>
                  <a:pt x="505060" y="6398531"/>
                  <a:pt x="622963" y="6670527"/>
                </a:cubicBezTo>
                <a:lnTo>
                  <a:pt x="710464" y="6858000"/>
                </a:lnTo>
                <a:lnTo>
                  <a:pt x="7529613" y="6858000"/>
                </a:lnTo>
                <a:close/>
              </a:path>
            </a:pathLst>
          </a:custGeom>
          <a:solidFill>
            <a:schemeClr val="accent2"/>
          </a:solidFill>
          <a:ln w="685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19E9FE-6D10-4789-B01B-380B1FC05E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37" y="1298448"/>
            <a:ext cx="5895178" cy="409964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When to buy? Should it be now?</a:t>
            </a:r>
          </a:p>
        </p:txBody>
      </p:sp>
      <p:sp>
        <p:nvSpPr>
          <p:cNvPr id="91" name="sketch line 1">
            <a:extLst>
              <a:ext uri="{FF2B5EF4-FFF2-40B4-BE49-F238E27FC236}">
                <a16:creationId xmlns:a16="http://schemas.microsoft.com/office/drawing/2014/main" id="{32C5B66D-E390-4A14-AB60-69626CBF29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199" y="5626353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563791 w 4243589"/>
              <a:gd name="connsiteY1" fmla="*/ 0 h 18288"/>
              <a:gd name="connsiteX2" fmla="*/ 1042710 w 4243589"/>
              <a:gd name="connsiteY2" fmla="*/ 0 h 18288"/>
              <a:gd name="connsiteX3" fmla="*/ 1564066 w 4243589"/>
              <a:gd name="connsiteY3" fmla="*/ 0 h 18288"/>
              <a:gd name="connsiteX4" fmla="*/ 2212729 w 4243589"/>
              <a:gd name="connsiteY4" fmla="*/ 0 h 18288"/>
              <a:gd name="connsiteX5" fmla="*/ 2776520 w 4243589"/>
              <a:gd name="connsiteY5" fmla="*/ 0 h 18288"/>
              <a:gd name="connsiteX6" fmla="*/ 3297875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637362 w 4243589"/>
              <a:gd name="connsiteY9" fmla="*/ 18288 h 18288"/>
              <a:gd name="connsiteX10" fmla="*/ 3116007 w 4243589"/>
              <a:gd name="connsiteY10" fmla="*/ 18288 h 18288"/>
              <a:gd name="connsiteX11" fmla="*/ 2424908 w 4243589"/>
              <a:gd name="connsiteY11" fmla="*/ 18288 h 18288"/>
              <a:gd name="connsiteX12" fmla="*/ 1861117 w 4243589"/>
              <a:gd name="connsiteY12" fmla="*/ 18288 h 18288"/>
              <a:gd name="connsiteX13" fmla="*/ 1382198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41275" cap="rnd">
            <a:solidFill>
              <a:srgbClr val="FFFFFF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sketch line">
            <a:extLst>
              <a:ext uri="{FF2B5EF4-FFF2-40B4-BE49-F238E27FC236}">
                <a16:creationId xmlns:a16="http://schemas.microsoft.com/office/drawing/2014/main" id="{646273DA-F933-4D17-A5FE-B1EF87FD7A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50653" y="5626353"/>
            <a:ext cx="3479619" cy="18288"/>
          </a:xfrm>
          <a:custGeom>
            <a:avLst/>
            <a:gdLst>
              <a:gd name="connsiteX0" fmla="*/ 0 w 3479619"/>
              <a:gd name="connsiteY0" fmla="*/ 0 h 18288"/>
              <a:gd name="connsiteX1" fmla="*/ 661128 w 3479619"/>
              <a:gd name="connsiteY1" fmla="*/ 0 h 18288"/>
              <a:gd name="connsiteX2" fmla="*/ 1357051 w 3479619"/>
              <a:gd name="connsiteY2" fmla="*/ 0 h 18288"/>
              <a:gd name="connsiteX3" fmla="*/ 2087771 w 3479619"/>
              <a:gd name="connsiteY3" fmla="*/ 0 h 18288"/>
              <a:gd name="connsiteX4" fmla="*/ 2818491 w 3479619"/>
              <a:gd name="connsiteY4" fmla="*/ 0 h 18288"/>
              <a:gd name="connsiteX5" fmla="*/ 3479619 w 3479619"/>
              <a:gd name="connsiteY5" fmla="*/ 0 h 18288"/>
              <a:gd name="connsiteX6" fmla="*/ 3479619 w 3479619"/>
              <a:gd name="connsiteY6" fmla="*/ 18288 h 18288"/>
              <a:gd name="connsiteX7" fmla="*/ 2714103 w 3479619"/>
              <a:gd name="connsiteY7" fmla="*/ 18288 h 18288"/>
              <a:gd name="connsiteX8" fmla="*/ 1948587 w 3479619"/>
              <a:gd name="connsiteY8" fmla="*/ 18288 h 18288"/>
              <a:gd name="connsiteX9" fmla="*/ 1252663 w 3479619"/>
              <a:gd name="connsiteY9" fmla="*/ 18288 h 18288"/>
              <a:gd name="connsiteX10" fmla="*/ 0 w 3479619"/>
              <a:gd name="connsiteY10" fmla="*/ 18288 h 18288"/>
              <a:gd name="connsiteX11" fmla="*/ 0 w 3479619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479619" h="18288" fill="none" extrusionOk="0">
                <a:moveTo>
                  <a:pt x="0" y="0"/>
                </a:moveTo>
                <a:cubicBezTo>
                  <a:pt x="178395" y="-3637"/>
                  <a:pt x="368619" y="-28254"/>
                  <a:pt x="661128" y="0"/>
                </a:cubicBezTo>
                <a:cubicBezTo>
                  <a:pt x="953637" y="28254"/>
                  <a:pt x="1022982" y="-4416"/>
                  <a:pt x="1357051" y="0"/>
                </a:cubicBezTo>
                <a:cubicBezTo>
                  <a:pt x="1691120" y="4416"/>
                  <a:pt x="1729558" y="27777"/>
                  <a:pt x="2087771" y="0"/>
                </a:cubicBezTo>
                <a:cubicBezTo>
                  <a:pt x="2445984" y="-27777"/>
                  <a:pt x="2592094" y="4429"/>
                  <a:pt x="2818491" y="0"/>
                </a:cubicBezTo>
                <a:cubicBezTo>
                  <a:pt x="3044888" y="-4429"/>
                  <a:pt x="3204567" y="26471"/>
                  <a:pt x="3479619" y="0"/>
                </a:cubicBezTo>
                <a:cubicBezTo>
                  <a:pt x="3478910" y="8157"/>
                  <a:pt x="3479206" y="12125"/>
                  <a:pt x="3479619" y="18288"/>
                </a:cubicBezTo>
                <a:cubicBezTo>
                  <a:pt x="3315855" y="-2963"/>
                  <a:pt x="3094885" y="26965"/>
                  <a:pt x="2714103" y="18288"/>
                </a:cubicBezTo>
                <a:cubicBezTo>
                  <a:pt x="2333321" y="9611"/>
                  <a:pt x="2260528" y="-15335"/>
                  <a:pt x="1948587" y="18288"/>
                </a:cubicBezTo>
                <a:cubicBezTo>
                  <a:pt x="1636646" y="51911"/>
                  <a:pt x="1489816" y="46369"/>
                  <a:pt x="1252663" y="18288"/>
                </a:cubicBezTo>
                <a:cubicBezTo>
                  <a:pt x="1015510" y="-9793"/>
                  <a:pt x="519812" y="-12177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479619" h="18288" stroke="0" extrusionOk="0">
                <a:moveTo>
                  <a:pt x="0" y="0"/>
                </a:moveTo>
                <a:cubicBezTo>
                  <a:pt x="326045" y="25020"/>
                  <a:pt x="425411" y="-17676"/>
                  <a:pt x="661128" y="0"/>
                </a:cubicBezTo>
                <a:cubicBezTo>
                  <a:pt x="896845" y="17676"/>
                  <a:pt x="1124825" y="1478"/>
                  <a:pt x="1252663" y="0"/>
                </a:cubicBezTo>
                <a:cubicBezTo>
                  <a:pt x="1380502" y="-1478"/>
                  <a:pt x="1694914" y="11788"/>
                  <a:pt x="2018179" y="0"/>
                </a:cubicBezTo>
                <a:cubicBezTo>
                  <a:pt x="2341444" y="-11788"/>
                  <a:pt x="2451167" y="12596"/>
                  <a:pt x="2679307" y="0"/>
                </a:cubicBezTo>
                <a:cubicBezTo>
                  <a:pt x="2907447" y="-12596"/>
                  <a:pt x="3094555" y="23821"/>
                  <a:pt x="3479619" y="0"/>
                </a:cubicBezTo>
                <a:cubicBezTo>
                  <a:pt x="3479355" y="4493"/>
                  <a:pt x="3480003" y="9472"/>
                  <a:pt x="3479619" y="18288"/>
                </a:cubicBezTo>
                <a:cubicBezTo>
                  <a:pt x="3311729" y="36782"/>
                  <a:pt x="3015946" y="7938"/>
                  <a:pt x="2783695" y="18288"/>
                </a:cubicBezTo>
                <a:cubicBezTo>
                  <a:pt x="2551444" y="28638"/>
                  <a:pt x="2398767" y="-13940"/>
                  <a:pt x="2018179" y="18288"/>
                </a:cubicBezTo>
                <a:cubicBezTo>
                  <a:pt x="1637591" y="50516"/>
                  <a:pt x="1634873" y="-6356"/>
                  <a:pt x="1426644" y="18288"/>
                </a:cubicBezTo>
                <a:cubicBezTo>
                  <a:pt x="1218415" y="42932"/>
                  <a:pt x="1006973" y="4094"/>
                  <a:pt x="730720" y="18288"/>
                </a:cubicBezTo>
                <a:cubicBezTo>
                  <a:pt x="454467" y="32482"/>
                  <a:pt x="291313" y="3910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1B2C6E4-D708-4502-A514-C3E50E29E6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62007" y="3131387"/>
            <a:ext cx="4382219" cy="269144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The data shows the potential for a downturn in the market in the short term</a:t>
            </a:r>
          </a:p>
          <a:p>
            <a:r>
              <a:rPr lang="en-US" dirty="0"/>
              <a:t>Purchasing in moderation would be a good idea as a hedge against this theory</a:t>
            </a:r>
          </a:p>
        </p:txBody>
      </p:sp>
      <p:pic>
        <p:nvPicPr>
          <p:cNvPr id="5122" name="Picture 2" descr="Why Is Crypto Crashing and Will It Recover? | Investment U">
            <a:extLst>
              <a:ext uri="{FF2B5EF4-FFF2-40B4-BE49-F238E27FC236}">
                <a16:creationId xmlns:a16="http://schemas.microsoft.com/office/drawing/2014/main" id="{62DE1064-461F-4CEE-B095-A1CDCE89B9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2222" y="-35180"/>
            <a:ext cx="3776729" cy="2416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Washington Bitcoin fund ruling sees crypto markets plummet - Asia Times">
            <a:extLst>
              <a:ext uri="{FF2B5EF4-FFF2-40B4-BE49-F238E27FC236}">
                <a16:creationId xmlns:a16="http://schemas.microsoft.com/office/drawing/2014/main" id="{2DEB7E6E-0C33-4C95-A8F5-05F5A8B6C8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366294" cy="2227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5EBE4899-BD5F-4E05-A3FB-D03BCA53422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63344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219"/>
    </mc:Choice>
    <mc:Fallback xmlns="">
      <p:transition spd="slow" advTm="152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|8.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9|6.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.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5|5.4|1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4|11.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.1|1.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5.9|0.9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3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1837</TotalTime>
  <Words>1246</Words>
  <Application>Microsoft Office PowerPoint</Application>
  <PresentationFormat>Widescreen</PresentationFormat>
  <Paragraphs>236</Paragraphs>
  <Slides>23</Slides>
  <Notes>1</Notes>
  <HiddenSlides>0</HiddenSlides>
  <MMClips>23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Calibri</vt:lpstr>
      <vt:lpstr>Calibri Light</vt:lpstr>
      <vt:lpstr>Office Theme</vt:lpstr>
      <vt:lpstr>A Cross-Coin Cryptocurrency Analysis</vt:lpstr>
      <vt:lpstr>What is Cryptocurrency?</vt:lpstr>
      <vt:lpstr>How Volatile is Cryptocurrency?</vt:lpstr>
      <vt:lpstr>Let’s talk about the assets</vt:lpstr>
      <vt:lpstr>Bitcoin or BTC</vt:lpstr>
      <vt:lpstr>Ethereum or ETH</vt:lpstr>
      <vt:lpstr>Decentraland or Mana</vt:lpstr>
      <vt:lpstr>The Analysis</vt:lpstr>
      <vt:lpstr>PowerPoint Presentation</vt:lpstr>
      <vt:lpstr>Crypto Asset Price Movement</vt:lpstr>
      <vt:lpstr>  How far  could $1,000 go?</vt:lpstr>
      <vt:lpstr> Crypto trends, day of the month</vt:lpstr>
      <vt:lpstr>PowerPoint Presentation</vt:lpstr>
      <vt:lpstr>PowerPoint Presentation</vt:lpstr>
      <vt:lpstr>Bitcoins Values</vt:lpstr>
      <vt:lpstr>Ethereum Values</vt:lpstr>
      <vt:lpstr>Mana Values</vt:lpstr>
      <vt:lpstr>Individual Market Trends</vt:lpstr>
      <vt:lpstr>What is next for the assets?</vt:lpstr>
      <vt:lpstr>Final Statements</vt:lpstr>
      <vt:lpstr>When to Trade Cryptocurrencies?</vt:lpstr>
      <vt:lpstr>Which to Buy?</vt:lpstr>
      <vt:lpstr>When to buy? Should it be now?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Qs🐱‍🏍 Pass</dc:creator>
  <cp:lastModifiedBy>Qs🐱‍🏍 Pass</cp:lastModifiedBy>
  <cp:revision>2</cp:revision>
  <dcterms:created xsi:type="dcterms:W3CDTF">2022-04-21T23:50:58Z</dcterms:created>
  <dcterms:modified xsi:type="dcterms:W3CDTF">2022-04-26T01:41:55Z</dcterms:modified>
</cp:coreProperties>
</file>