
<file path=[Content_Types].xml><?xml version="1.0" encoding="utf-8"?>
<Types xmlns="http://schemas.openxmlformats.org/package/2006/content-types">
  <Default Extension="jpeg" ContentType="image/jpeg"/>
  <Default Extension="m4a" ContentType="audio/mp4"/>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31"/>
  </p:notesMasterIdLst>
  <p:sldIdLst>
    <p:sldId id="304" r:id="rId5"/>
    <p:sldId id="314" r:id="rId6"/>
    <p:sldId id="308" r:id="rId7"/>
    <p:sldId id="333" r:id="rId8"/>
    <p:sldId id="317" r:id="rId9"/>
    <p:sldId id="287" r:id="rId10"/>
    <p:sldId id="258" r:id="rId11"/>
    <p:sldId id="332" r:id="rId12"/>
    <p:sldId id="268" r:id="rId13"/>
    <p:sldId id="315" r:id="rId14"/>
    <p:sldId id="330" r:id="rId15"/>
    <p:sldId id="328" r:id="rId16"/>
    <p:sldId id="327" r:id="rId17"/>
    <p:sldId id="331" r:id="rId18"/>
    <p:sldId id="326" r:id="rId19"/>
    <p:sldId id="321" r:id="rId20"/>
    <p:sldId id="319" r:id="rId21"/>
    <p:sldId id="288" r:id="rId22"/>
    <p:sldId id="320" r:id="rId23"/>
    <p:sldId id="322" r:id="rId24"/>
    <p:sldId id="323" r:id="rId25"/>
    <p:sldId id="324" r:id="rId26"/>
    <p:sldId id="335" r:id="rId27"/>
    <p:sldId id="275" r:id="rId28"/>
    <p:sldId id="336" r:id="rId29"/>
    <p:sldId id="305" r:id="rId3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1EA9952-D115-4E84-991C-AEE42158100F}" v="1" dt="2023-04-23T00:00:14.132"/>
    <p1510:client id="{BDA61354-4E68-4FA6-9E52-1A0F3E28D9C2}" v="6" dt="2023-04-23T14:19:40.681"/>
    <p1510:client id="{E4F166DC-9681-4FC4-8722-DB280C464635}" v="169" dt="2023-04-22T14:49:55.530"/>
    <p1510:client id="{EBBC34C6-9B68-4456-B4AE-C7050EFB4558}" v="2" dt="2023-04-22T16:19:55.63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4" d="100"/>
          <a:sy n="64" d="100"/>
        </p:scale>
        <p:origin x="954" y="78"/>
      </p:cViewPr>
      <p:guideLst>
        <p:guide pos="6504"/>
        <p:guide orient="horz" pos="3696"/>
        <p:guide orient="horz" pos="1968"/>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21" Type="http://schemas.openxmlformats.org/officeDocument/2006/relationships/slide" Target="slides/slide17.xml"/><Relationship Id="rId34" Type="http://schemas.openxmlformats.org/officeDocument/2006/relationships/viewProps" Target="viewProp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presProps" Target="presProps.xml"/><Relationship Id="rId38" Type="http://schemas.microsoft.com/office/2018/10/relationships/authors" Target="author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commentAuthors" Target="commentAuthors.xml"/><Relationship Id="rId37" Type="http://schemas.microsoft.com/office/2015/10/relationships/revisionInfo" Target="revisionInfo.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tableStyles" Target="tableStyle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theme" Target="theme/theme1.xml"/><Relationship Id="rId8" Type="http://schemas.openxmlformats.org/officeDocument/2006/relationships/slide" Target="slides/slide4.xml"/><Relationship Id="rId3" Type="http://schemas.openxmlformats.org/officeDocument/2006/relationships/customXml" Target="../customXml/item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7/9/2023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7</a:t>
            </a:fld>
            <a:endParaRPr lang="en-US"/>
          </a:p>
        </p:txBody>
      </p:sp>
    </p:spTree>
    <p:extLst>
      <p:ext uri="{BB962C8B-B14F-4D97-AF65-F5344CB8AC3E}">
        <p14:creationId xmlns:p14="http://schemas.microsoft.com/office/powerpoint/2010/main" val="327875597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8</a:t>
            </a:fld>
            <a:endParaRPr lang="en-US"/>
          </a:p>
        </p:txBody>
      </p:sp>
    </p:spTree>
    <p:extLst>
      <p:ext uri="{BB962C8B-B14F-4D97-AF65-F5344CB8AC3E}">
        <p14:creationId xmlns:p14="http://schemas.microsoft.com/office/powerpoint/2010/main" val="205449268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B990660-4B7D-4C11-96DB-B19FFA8CA93C}" type="slidenum">
              <a:rPr lang="en-US" smtClean="0"/>
              <a:t>9</a:t>
            </a:fld>
            <a:endParaRPr lang="en-US"/>
          </a:p>
        </p:txBody>
      </p:sp>
    </p:spTree>
    <p:extLst>
      <p:ext uri="{BB962C8B-B14F-4D97-AF65-F5344CB8AC3E}">
        <p14:creationId xmlns:p14="http://schemas.microsoft.com/office/powerpoint/2010/main" val="244397239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B990660-4B7D-4C11-96DB-B19FFA8CA93C}" type="slidenum">
              <a:rPr lang="en-US" smtClean="0"/>
              <a:t>10</a:t>
            </a:fld>
            <a:endParaRPr lang="en-US"/>
          </a:p>
        </p:txBody>
      </p:sp>
    </p:spTree>
    <p:extLst>
      <p:ext uri="{BB962C8B-B14F-4D97-AF65-F5344CB8AC3E}">
        <p14:creationId xmlns:p14="http://schemas.microsoft.com/office/powerpoint/2010/main" val="80321143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18</a:t>
            </a:fld>
            <a:endParaRPr lang="en-US"/>
          </a:p>
        </p:txBody>
      </p:sp>
    </p:spTree>
    <p:extLst>
      <p:ext uri="{BB962C8B-B14F-4D97-AF65-F5344CB8AC3E}">
        <p14:creationId xmlns:p14="http://schemas.microsoft.com/office/powerpoint/2010/main" val="208501175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19</a:t>
            </a:fld>
            <a:endParaRPr lang="en-US"/>
          </a:p>
        </p:txBody>
      </p:sp>
    </p:spTree>
    <p:extLst>
      <p:ext uri="{BB962C8B-B14F-4D97-AF65-F5344CB8AC3E}">
        <p14:creationId xmlns:p14="http://schemas.microsoft.com/office/powerpoint/2010/main" val="9068251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20</a:t>
            </a:fld>
            <a:endParaRPr lang="en-US"/>
          </a:p>
        </p:txBody>
      </p:sp>
    </p:spTree>
    <p:extLst>
      <p:ext uri="{BB962C8B-B14F-4D97-AF65-F5344CB8AC3E}">
        <p14:creationId xmlns:p14="http://schemas.microsoft.com/office/powerpoint/2010/main" val="37136656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21</a:t>
            </a:fld>
            <a:endParaRPr lang="en-US"/>
          </a:p>
        </p:txBody>
      </p:sp>
    </p:spTree>
    <p:extLst>
      <p:ext uri="{BB962C8B-B14F-4D97-AF65-F5344CB8AC3E}">
        <p14:creationId xmlns:p14="http://schemas.microsoft.com/office/powerpoint/2010/main" val="13675387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8B990660-4B7D-4C11-96DB-B19FFA8CA93C}" type="slidenum">
              <a:rPr lang="en-US" smtClean="0"/>
              <a:t>22</a:t>
            </a:fld>
            <a:endParaRPr lang="en-US"/>
          </a:p>
        </p:txBody>
      </p:sp>
    </p:spTree>
    <p:extLst>
      <p:ext uri="{BB962C8B-B14F-4D97-AF65-F5344CB8AC3E}">
        <p14:creationId xmlns:p14="http://schemas.microsoft.com/office/powerpoint/2010/main" val="2556894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6.53</a:t>
            </a:r>
          </a:p>
          <a:p>
            <a:pPr algn="ctr"/>
            <a:endParaRPr lang="en-US"/>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a:t>BULLET 2</a:t>
            </a:r>
            <a:endParaRPr lang="en-ZA"/>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a:t>BULLET 3</a:t>
            </a:r>
            <a:endParaRPr lang="en-ZA"/>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a:t>BULLET 4</a:t>
            </a:r>
            <a:endParaRPr lang="en-ZA"/>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a:t>1</a:t>
            </a:r>
            <a:endParaRPr lang="en-ZA"/>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a:t>2</a:t>
            </a:r>
            <a:endParaRPr lang="en-ZA"/>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a:t>3</a:t>
            </a:r>
            <a:endParaRPr lang="en-ZA"/>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a:t>CLICK TO EDIT TITLE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a:t>1</a:t>
            </a:r>
            <a:endParaRPr lang="en-ZA"/>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a:t>2</a:t>
            </a:r>
            <a:endParaRPr lang="en-ZA"/>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a:t>3</a:t>
            </a:r>
            <a:endParaRPr lang="en-ZA"/>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a:t>Year</a:t>
            </a:r>
            <a:endParaRPr lang="en-ZA"/>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a:t>Year</a:t>
            </a:r>
            <a:endParaRPr lang="en-ZA"/>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a:t>Item Title</a:t>
            </a:r>
            <a:endParaRPr lang="en-ZA"/>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a:t>Month, Year</a:t>
            </a:r>
            <a:endParaRPr lang="en-ZA"/>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298881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m4a"/><Relationship Id="rId1" Type="http://schemas.microsoft.com/office/2007/relationships/media" Target="../media/media1.m4a"/><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audio" Target="../media/media2.m4a"/><Relationship Id="rId1" Type="http://schemas.microsoft.com/office/2007/relationships/media" Target="../media/media2.m4a"/><Relationship Id="rId4" Type="http://schemas.openxmlformats.org/officeDocument/2006/relationships/image" Target="../media/image1.png"/></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audio" Target="../media/media3.m4a"/><Relationship Id="rId1" Type="http://schemas.microsoft.com/office/2007/relationships/media" Target="../media/media3.m4a"/><Relationship Id="rId4" Type="http://schemas.openxmlformats.org/officeDocument/2006/relationships/image" Target="../media/image1.png"/></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audio" Target="../media/media4.m4a"/><Relationship Id="rId1" Type="http://schemas.microsoft.com/office/2007/relationships/media" Target="../media/media4.m4a"/><Relationship Id="rId4" Type="http://schemas.openxmlformats.org/officeDocument/2006/relationships/image" Target="../media/image1.png"/></Relationships>
</file>

<file path=ppt/slides/_rels/slide6.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17.xml"/><Relationship Id="rId7" Type="http://schemas.openxmlformats.org/officeDocument/2006/relationships/image" Target="../media/image5.jpeg"/><Relationship Id="rId12" Type="http://schemas.openxmlformats.org/officeDocument/2006/relationships/image" Target="../media/image1.png"/><Relationship Id="rId2" Type="http://schemas.openxmlformats.org/officeDocument/2006/relationships/audio" Target="../media/media5.m4a"/><Relationship Id="rId1" Type="http://schemas.microsoft.com/office/2007/relationships/media" Target="../media/media5.m4a"/><Relationship Id="rId6" Type="http://schemas.openxmlformats.org/officeDocument/2006/relationships/image" Target="../media/image4.jpeg"/><Relationship Id="rId11" Type="http://schemas.openxmlformats.org/officeDocument/2006/relationships/image" Target="../media/image9.png"/><Relationship Id="rId5" Type="http://schemas.openxmlformats.org/officeDocument/2006/relationships/image" Target="../media/image3.jpeg"/><Relationship Id="rId10" Type="http://schemas.openxmlformats.org/officeDocument/2006/relationships/image" Target="../media/image8.png"/><Relationship Id="rId4" Type="http://schemas.openxmlformats.org/officeDocument/2006/relationships/image" Target="../media/image2.png"/><Relationship Id="rId9" Type="http://schemas.openxmlformats.org/officeDocument/2006/relationships/image" Target="../media/image7.png"/></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audio" Target="../media/media6.m4a"/><Relationship Id="rId1" Type="http://schemas.microsoft.com/office/2007/relationships/media" Target="../media/media6.m4a"/><Relationship Id="rId5" Type="http://schemas.openxmlformats.org/officeDocument/2006/relationships/image" Target="../media/image1.png"/><Relationship Id="rId4" Type="http://schemas.openxmlformats.org/officeDocument/2006/relationships/notesSlide" Target="../notesSlides/notesSlide1.xml"/></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audio" Target="../media/media7.m4a"/><Relationship Id="rId1" Type="http://schemas.microsoft.com/office/2007/relationships/media" Target="../media/media7.m4a"/><Relationship Id="rId5" Type="http://schemas.openxmlformats.org/officeDocument/2006/relationships/image" Target="../media/image10.png"/><Relationship Id="rId4" Type="http://schemas.openxmlformats.org/officeDocument/2006/relationships/notesSlide" Target="../notesSlides/notesSlide2.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audio" Target="../media/media8.m4a"/><Relationship Id="rId1" Type="http://schemas.microsoft.com/office/2007/relationships/media" Target="../media/media8.m4a"/><Relationship Id="rId6" Type="http://schemas.openxmlformats.org/officeDocument/2006/relationships/image" Target="../media/image10.png"/><Relationship Id="rId5" Type="http://schemas.openxmlformats.org/officeDocument/2006/relationships/image" Target="../media/image11.jpeg"/><Relationship Id="rId4" Type="http://schemas.openxmlformats.org/officeDocument/2006/relationships/notesSlide" Target="../notesSlides/notesSlide3.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audio" Target="../media/media9.m4a"/><Relationship Id="rId1" Type="http://schemas.microsoft.com/office/2007/relationships/media" Target="../media/media9.m4a"/><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notesSlide" Target="../notesSlides/notesSlide4.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audio" Target="../media/media10.m4a"/><Relationship Id="rId1" Type="http://schemas.microsoft.com/office/2007/relationships/media" Target="../media/media10.m4a"/><Relationship Id="rId4" Type="http://schemas.openxmlformats.org/officeDocument/2006/relationships/image" Target="../media/image1.png"/></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audio" Target="../media/media11.m4a"/><Relationship Id="rId1" Type="http://schemas.microsoft.com/office/2007/relationships/media" Target="../media/media11.m4a"/><Relationship Id="rId4" Type="http://schemas.openxmlformats.org/officeDocument/2006/relationships/image" Target="../media/image10.png"/></Relationships>
</file>

<file path=ppt/slides/_rels/slide13.xml.rels><?xml version="1.0" encoding="UTF-8" standalone="yes"?>
<Relationships xmlns="http://schemas.openxmlformats.org/package/2006/relationships"><Relationship Id="rId8" Type="http://schemas.openxmlformats.org/officeDocument/2006/relationships/image" Target="../media/image10.png"/><Relationship Id="rId3" Type="http://schemas.microsoft.com/office/2007/relationships/media" Target="../media/media13.m4a"/><Relationship Id="rId7" Type="http://schemas.openxmlformats.org/officeDocument/2006/relationships/slideLayout" Target="../slideLayouts/slideLayout5.xml"/><Relationship Id="rId2" Type="http://schemas.openxmlformats.org/officeDocument/2006/relationships/audio" Target="../media/media12.m4a"/><Relationship Id="rId1" Type="http://schemas.microsoft.com/office/2007/relationships/media" Target="../media/media12.m4a"/><Relationship Id="rId6" Type="http://schemas.openxmlformats.org/officeDocument/2006/relationships/audio" Target="../media/media14.m4a"/><Relationship Id="rId5" Type="http://schemas.microsoft.com/office/2007/relationships/media" Target="../media/media14.m4a"/><Relationship Id="rId4" Type="http://schemas.openxmlformats.org/officeDocument/2006/relationships/audio" Target="../media/media13.m4a"/></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audio" Target="../media/media15.m4a"/><Relationship Id="rId1" Type="http://schemas.microsoft.com/office/2007/relationships/media" Target="../media/media15.m4a"/><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audio" Target="../media/media16.m4a"/><Relationship Id="rId1" Type="http://schemas.microsoft.com/office/2007/relationships/media" Target="../media/media16.m4a"/><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3" Type="http://schemas.microsoft.com/office/2007/relationships/media" Target="../media/media18.m4a"/><Relationship Id="rId2" Type="http://schemas.openxmlformats.org/officeDocument/2006/relationships/audio" Target="../media/media17.m4a"/><Relationship Id="rId1" Type="http://schemas.microsoft.com/office/2007/relationships/media" Target="../media/media17.m4a"/><Relationship Id="rId6" Type="http://schemas.openxmlformats.org/officeDocument/2006/relationships/image" Target="../media/image10.png"/><Relationship Id="rId5" Type="http://schemas.openxmlformats.org/officeDocument/2006/relationships/slideLayout" Target="../slideLayouts/slideLayout11.xml"/><Relationship Id="rId4" Type="http://schemas.openxmlformats.org/officeDocument/2006/relationships/audio" Target="../media/media18.m4a"/></Relationships>
</file>

<file path=ppt/slides/_rels/slide17.xml.rels><?xml version="1.0" encoding="UTF-8" standalone="yes"?>
<Relationships xmlns="http://schemas.openxmlformats.org/package/2006/relationships"><Relationship Id="rId3" Type="http://schemas.microsoft.com/office/2007/relationships/media" Target="../media/media20.m4a"/><Relationship Id="rId2" Type="http://schemas.openxmlformats.org/officeDocument/2006/relationships/audio" Target="../media/media19.m4a"/><Relationship Id="rId1" Type="http://schemas.microsoft.com/office/2007/relationships/media" Target="../media/media19.m4a"/><Relationship Id="rId6" Type="http://schemas.openxmlformats.org/officeDocument/2006/relationships/image" Target="../media/image10.png"/><Relationship Id="rId5" Type="http://schemas.openxmlformats.org/officeDocument/2006/relationships/slideLayout" Target="../slideLayouts/slideLayout11.xml"/><Relationship Id="rId4" Type="http://schemas.openxmlformats.org/officeDocument/2006/relationships/audio" Target="../media/media20.m4a"/></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audio" Target="../media/media21.m4a"/><Relationship Id="rId1" Type="http://schemas.microsoft.com/office/2007/relationships/media" Target="../media/media21.m4a"/><Relationship Id="rId5" Type="http://schemas.openxmlformats.org/officeDocument/2006/relationships/image" Target="../media/image10.png"/><Relationship Id="rId4" Type="http://schemas.openxmlformats.org/officeDocument/2006/relationships/notesSlide" Target="../notesSlides/notesSlide5.xml"/></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audio" Target="../media/media22.m4a"/><Relationship Id="rId1" Type="http://schemas.microsoft.com/office/2007/relationships/media" Target="../media/media22.m4a"/><Relationship Id="rId5" Type="http://schemas.openxmlformats.org/officeDocument/2006/relationships/image" Target="../media/image10.png"/><Relationship Id="rId4" Type="http://schemas.openxmlformats.org/officeDocument/2006/relationships/notesSlide" Target="../notesSlides/notesSlide6.xml"/></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audio" Target="../media/media23.m4a"/><Relationship Id="rId1" Type="http://schemas.microsoft.com/office/2007/relationships/media" Target="../media/media23.m4a"/><Relationship Id="rId5" Type="http://schemas.openxmlformats.org/officeDocument/2006/relationships/image" Target="../media/image10.png"/><Relationship Id="rId4" Type="http://schemas.openxmlformats.org/officeDocument/2006/relationships/notesSlide" Target="../notesSlides/notesSlide7.xml"/></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audio" Target="../media/media24.m4a"/><Relationship Id="rId1" Type="http://schemas.microsoft.com/office/2007/relationships/media" Target="../media/media24.m4a"/><Relationship Id="rId5" Type="http://schemas.openxmlformats.org/officeDocument/2006/relationships/image" Target="../media/image10.png"/><Relationship Id="rId4" Type="http://schemas.openxmlformats.org/officeDocument/2006/relationships/notesSlide" Target="../notesSlides/notesSlide8.xml"/></Relationships>
</file>

<file path=ppt/slides/_rels/slide22.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audio" Target="../media/media25.m4a"/><Relationship Id="rId1" Type="http://schemas.microsoft.com/office/2007/relationships/media" Target="../media/media25.m4a"/><Relationship Id="rId5" Type="http://schemas.openxmlformats.org/officeDocument/2006/relationships/image" Target="../media/image10.png"/><Relationship Id="rId4" Type="http://schemas.openxmlformats.org/officeDocument/2006/relationships/notesSlide" Target="../notesSlides/notesSlide9.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audio" Target="../media/media26.m4a"/><Relationship Id="rId1" Type="http://schemas.microsoft.com/office/2007/relationships/media" Target="../media/media26.m4a"/><Relationship Id="rId4" Type="http://schemas.openxmlformats.org/officeDocument/2006/relationships/image" Target="../media/image1.png"/></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audio" Target="../media/media27.m4a"/><Relationship Id="rId1" Type="http://schemas.microsoft.com/office/2007/relationships/media" Target="../media/media27.m4a"/><Relationship Id="rId4" Type="http://schemas.openxmlformats.org/officeDocument/2006/relationships/image" Target="../media/image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4142510" y="1514302"/>
            <a:ext cx="7135090" cy="757844"/>
          </a:xfrm>
        </p:spPr>
        <p:txBody>
          <a:bodyPr>
            <a:normAutofit/>
          </a:bodyPr>
          <a:lstStyle/>
          <a:p>
            <a:r>
              <a:rPr lang="en-US" sz="4000"/>
              <a:t>Team #7: Domino’s pizza</a:t>
            </a:r>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5749636" y="2272145"/>
            <a:ext cx="5527964" cy="2493819"/>
          </a:xfrm>
        </p:spPr>
        <p:txBody>
          <a:bodyPr>
            <a:normAutofit/>
          </a:bodyPr>
          <a:lstStyle/>
          <a:p>
            <a:pPr algn="ctr"/>
            <a:r>
              <a:rPr lang="en-US" dirty="0"/>
              <a:t>MGT-545</a:t>
            </a:r>
          </a:p>
          <a:p>
            <a:pPr algn="ctr"/>
            <a:r>
              <a:rPr lang="en-US" dirty="0"/>
              <a:t>Dr. </a:t>
            </a:r>
            <a:r>
              <a:rPr lang="en-US" dirty="0" err="1"/>
              <a:t>Zonghui</a:t>
            </a:r>
            <a:r>
              <a:rPr lang="en-US" dirty="0"/>
              <a:t> Li</a:t>
            </a:r>
          </a:p>
          <a:p>
            <a:pPr algn="ctr"/>
            <a:r>
              <a:rPr lang="en-US" dirty="0"/>
              <a:t>Davis College of Business, Jacksonville University</a:t>
            </a:r>
          </a:p>
          <a:p>
            <a:pPr algn="ctr"/>
            <a:r>
              <a:rPr lang="en-US" dirty="0"/>
              <a:t>April 23, 2023</a:t>
            </a:r>
          </a:p>
          <a:p>
            <a:pPr algn="ctr"/>
            <a:endParaRPr lang="en-US" dirty="0"/>
          </a:p>
          <a:p>
            <a:pPr algn="ctr"/>
            <a:r>
              <a:rPr lang="en-US" dirty="0" err="1"/>
              <a:t>Sourayia</a:t>
            </a:r>
            <a:r>
              <a:rPr lang="en-US" dirty="0"/>
              <a:t> </a:t>
            </a:r>
            <a:r>
              <a:rPr lang="en-US" dirty="0" err="1"/>
              <a:t>Alsourayia</a:t>
            </a:r>
            <a:r>
              <a:rPr lang="en-US" dirty="0"/>
              <a:t>, Quinton Carter, Jon Little, Silvia Rhoden, and Salena </a:t>
            </a:r>
            <a:r>
              <a:rPr lang="en-US" dirty="0" err="1"/>
              <a:t>Silvaria</a:t>
            </a:r>
            <a:r>
              <a:rPr lang="en-US" dirty="0"/>
              <a:t>   </a:t>
            </a:r>
          </a:p>
          <a:p>
            <a:endParaRPr lang="en-US" dirty="0"/>
          </a:p>
        </p:txBody>
      </p:sp>
      <p:pic>
        <p:nvPicPr>
          <p:cNvPr id="2" name="Recorded Sound">
            <a:hlinkClick r:id="" action="ppaction://media"/>
            <a:extLst>
              <a:ext uri="{FF2B5EF4-FFF2-40B4-BE49-F238E27FC236}">
                <a16:creationId xmlns:a16="http://schemas.microsoft.com/office/drawing/2014/main" id="{FF53D119-472F-2DEA-56C2-34EA873F4A14}"/>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10536936" y="417576"/>
            <a:ext cx="609600" cy="609600"/>
          </a:xfrm>
          <a:prstGeom prst="rect">
            <a:avLst/>
          </a:prstGeom>
        </p:spPr>
      </p:pic>
    </p:spTree>
    <p:extLst>
      <p:ext uri="{BB962C8B-B14F-4D97-AF65-F5344CB8AC3E}">
        <p14:creationId xmlns:p14="http://schemas.microsoft.com/office/powerpoint/2010/main" val="1476137269"/>
      </p:ext>
    </p:extLst>
  </p:cSld>
  <p:clrMapOvr>
    <a:masterClrMapping/>
  </p:clrMapOvr>
  <mc:AlternateContent xmlns:mc="http://schemas.openxmlformats.org/markup-compatibility/2006" xmlns:p14="http://schemas.microsoft.com/office/powerpoint/2010/main">
    <mc:Choice Requires="p14">
      <p:transition spd="slow" p14:dur="2000" advTm="11318"/>
    </mc:Choice>
    <mc:Fallback xmlns="">
      <p:transition spd="slow" advTm="11318"/>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318"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2"/>
                </p:tgtEl>
              </p:cMediaNode>
            </p:audi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616527" y="236358"/>
            <a:ext cx="4114800" cy="1325563"/>
          </a:xfrm>
        </p:spPr>
        <p:txBody>
          <a:bodyPr>
            <a:normAutofit/>
          </a:bodyPr>
          <a:lstStyle/>
          <a:p>
            <a:r>
              <a:rPr lang="en-ZA"/>
              <a:t>AGENDA</a:t>
            </a:r>
          </a:p>
        </p:txBody>
      </p:sp>
      <p:sp>
        <p:nvSpPr>
          <p:cNvPr id="3" name="Subtitle 2">
            <a:extLst>
              <a:ext uri="{FF2B5EF4-FFF2-40B4-BE49-F238E27FC236}">
                <a16:creationId xmlns:a16="http://schemas.microsoft.com/office/drawing/2014/main" id="{35E3EA69-4E0E-41BD-8095-A124225A2647}"/>
              </a:ext>
            </a:extLst>
          </p:cNvPr>
          <p:cNvSpPr>
            <a:spLocks noGrp="1"/>
          </p:cNvSpPr>
          <p:nvPr>
            <p:ph type="body" sz="quarter" idx="13"/>
          </p:nvPr>
        </p:nvSpPr>
        <p:spPr>
          <a:xfrm>
            <a:off x="180107" y="1925782"/>
            <a:ext cx="5527965" cy="4932218"/>
          </a:xfrm>
        </p:spPr>
        <p:txBody>
          <a:bodyPr vert="horz" lIns="91440" tIns="45720" rIns="91440" bIns="45720" rtlCol="0" anchor="t">
            <a:normAutofit fontScale="77500" lnSpcReduction="20000"/>
          </a:bodyPr>
          <a:lstStyle/>
          <a:p>
            <a:pPr marL="285750" indent="-285750">
              <a:lnSpc>
                <a:spcPct val="150000"/>
              </a:lnSpc>
              <a:buFont typeface="Arial" panose="020B0604020202020204" pitchFamily="34" charset="0"/>
              <a:buChar char="•"/>
            </a:pPr>
            <a:r>
              <a:rPr lang="en-US" sz="2300"/>
              <a:t>Company Summary &amp; Strategy</a:t>
            </a:r>
          </a:p>
          <a:p>
            <a:pPr marL="285750" indent="-285750">
              <a:lnSpc>
                <a:spcPct val="150000"/>
              </a:lnSpc>
              <a:buFont typeface="Arial" panose="020B0604020202020204" pitchFamily="34" charset="0"/>
              <a:buChar char="•"/>
            </a:pPr>
            <a:r>
              <a:rPr lang="en-US" sz="2300"/>
              <a:t>Corporate Governance</a:t>
            </a:r>
          </a:p>
          <a:p>
            <a:pPr marL="285750" indent="-285750">
              <a:lnSpc>
                <a:spcPct val="150000"/>
              </a:lnSpc>
              <a:buFont typeface="Arial" panose="020B0604020202020204" pitchFamily="34" charset="0"/>
              <a:buChar char="•"/>
            </a:pPr>
            <a:r>
              <a:rPr lang="en-US" sz="2300"/>
              <a:t>External Environment Analysis:</a:t>
            </a:r>
          </a:p>
          <a:p>
            <a:pPr marL="800100" lvl="1" indent="-342900">
              <a:lnSpc>
                <a:spcPct val="150000"/>
              </a:lnSpc>
              <a:buFont typeface="Courier New" panose="02070309020205020404" pitchFamily="49" charset="0"/>
              <a:buChar char="o"/>
            </a:pPr>
            <a:r>
              <a:rPr lang="en-US" sz="2300"/>
              <a:t>Opportunities &amp; Threats</a:t>
            </a:r>
          </a:p>
          <a:p>
            <a:pPr marL="800100" lvl="1" indent="-342900">
              <a:lnSpc>
                <a:spcPct val="150000"/>
              </a:lnSpc>
              <a:buFont typeface="Courier New" panose="02070309020205020404" pitchFamily="49" charset="0"/>
              <a:buChar char="o"/>
            </a:pPr>
            <a:r>
              <a:rPr lang="en-US" sz="2300"/>
              <a:t>Strengths &amp; Weaknesses</a:t>
            </a:r>
          </a:p>
          <a:p>
            <a:pPr marL="285750" indent="-285750">
              <a:lnSpc>
                <a:spcPct val="150000"/>
              </a:lnSpc>
              <a:buFont typeface="Arial" panose="020B0604020202020204" pitchFamily="34" charset="0"/>
              <a:buChar char="•"/>
            </a:pPr>
            <a:r>
              <a:rPr lang="en-US" sz="2300"/>
              <a:t>Analysis of Strategic Forces</a:t>
            </a:r>
          </a:p>
          <a:p>
            <a:pPr marL="285750" indent="-285750">
              <a:lnSpc>
                <a:spcPct val="150000"/>
              </a:lnSpc>
              <a:buFont typeface="Arial" panose="020B0604020202020204" pitchFamily="34" charset="0"/>
              <a:buChar char="•"/>
            </a:pPr>
            <a:r>
              <a:rPr lang="en-US" sz="2300"/>
              <a:t>Strategic Alternatives &amp; Recommended Strategy</a:t>
            </a:r>
          </a:p>
          <a:p>
            <a:pPr marL="285750" indent="-285750">
              <a:lnSpc>
                <a:spcPct val="150000"/>
              </a:lnSpc>
              <a:buFont typeface="Arial" panose="020B0604020202020204" pitchFamily="34" charset="0"/>
              <a:buChar char="•"/>
            </a:pPr>
            <a:r>
              <a:rPr lang="en-US" sz="2300"/>
              <a:t>Implementation</a:t>
            </a:r>
          </a:p>
          <a:p>
            <a:pPr marL="285750" indent="-285750">
              <a:lnSpc>
                <a:spcPct val="150000"/>
              </a:lnSpc>
              <a:buFont typeface="Arial" panose="020B0604020202020204" pitchFamily="34" charset="0"/>
              <a:buChar char="•"/>
            </a:pPr>
            <a:r>
              <a:rPr lang="en-US" sz="2300"/>
              <a:t>Conclusion</a:t>
            </a:r>
          </a:p>
          <a:p>
            <a:pPr marL="742950" lvl="1" indent="-285750">
              <a:buFont typeface="Arial" panose="020B0604020202020204" pitchFamily="34" charset="0"/>
              <a:buChar char="•"/>
            </a:pPr>
            <a:endParaRPr lang="en-US"/>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a:t>
            </a:fld>
            <a:endParaRPr lang="en-US"/>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200891" y="134677"/>
            <a:ext cx="10515600" cy="1003975"/>
          </a:xfrm>
        </p:spPr>
        <p:txBody>
          <a:bodyPr>
            <a:normAutofit/>
          </a:bodyPr>
          <a:lstStyle/>
          <a:p>
            <a:r>
              <a:rPr lang="en-US"/>
              <a:t>Company summary</a:t>
            </a:r>
          </a:p>
        </p:txBody>
      </p:sp>
      <p:sp>
        <p:nvSpPr>
          <p:cNvPr id="4" name="Text Placeholder 3">
            <a:extLst>
              <a:ext uri="{FF2B5EF4-FFF2-40B4-BE49-F238E27FC236}">
                <a16:creationId xmlns:a16="http://schemas.microsoft.com/office/drawing/2014/main" id="{615C66C5-CF46-4BB3-82CB-5E5DFB9B5498}"/>
              </a:ext>
            </a:extLst>
          </p:cNvPr>
          <p:cNvSpPr>
            <a:spLocks noGrp="1"/>
          </p:cNvSpPr>
          <p:nvPr>
            <p:ph type="body" sz="quarter" idx="14"/>
          </p:nvPr>
        </p:nvSpPr>
        <p:spPr>
          <a:xfrm>
            <a:off x="519544" y="962508"/>
            <a:ext cx="3657600" cy="365760"/>
          </a:xfrm>
        </p:spPr>
        <p:txBody>
          <a:bodyPr>
            <a:noAutofit/>
          </a:bodyPr>
          <a:lstStyle/>
          <a:p>
            <a:r>
              <a:rPr lang="en-US"/>
              <a:t>MISSON</a:t>
            </a:r>
          </a:p>
        </p:txBody>
      </p:sp>
      <p:sp>
        <p:nvSpPr>
          <p:cNvPr id="3" name="Content Placeholder 2">
            <a:extLst>
              <a:ext uri="{FF2B5EF4-FFF2-40B4-BE49-F238E27FC236}">
                <a16:creationId xmlns:a16="http://schemas.microsoft.com/office/drawing/2014/main" id="{7D779DE4-CAEA-4617-897E-FEC9A2AC2D6A}"/>
              </a:ext>
            </a:extLst>
          </p:cNvPr>
          <p:cNvSpPr>
            <a:spLocks noGrp="1"/>
          </p:cNvSpPr>
          <p:nvPr>
            <p:ph type="body" sz="quarter" idx="13"/>
          </p:nvPr>
        </p:nvSpPr>
        <p:spPr>
          <a:xfrm>
            <a:off x="519544" y="1352574"/>
            <a:ext cx="4024744" cy="1881148"/>
          </a:xfrm>
        </p:spPr>
        <p:txBody>
          <a:bodyPr vert="horz" lIns="91440" tIns="45720" rIns="91440" bIns="45720" rtlCol="0" anchor="t">
            <a:normAutofit/>
          </a:bodyPr>
          <a:lstStyle/>
          <a:p>
            <a:r>
              <a:rPr lang="en-US" sz="1800"/>
              <a:t>“Domino’s believes in doing the right thing, putting people first, creating inspired solutions, championing our customers, and growing and winning together” (Domino’s, 2022, para. 2). </a:t>
            </a:r>
          </a:p>
        </p:txBody>
      </p:sp>
      <p:sp>
        <p:nvSpPr>
          <p:cNvPr id="17" name="Text Placeholder 16">
            <a:extLst>
              <a:ext uri="{FF2B5EF4-FFF2-40B4-BE49-F238E27FC236}">
                <a16:creationId xmlns:a16="http://schemas.microsoft.com/office/drawing/2014/main" id="{42B0A734-B5BB-42C2-946F-EC7ABE90A23A}"/>
              </a:ext>
            </a:extLst>
          </p:cNvPr>
          <p:cNvSpPr>
            <a:spLocks noGrp="1"/>
          </p:cNvSpPr>
          <p:nvPr>
            <p:ph type="body" sz="quarter" idx="16"/>
          </p:nvPr>
        </p:nvSpPr>
        <p:spPr>
          <a:xfrm>
            <a:off x="335971" y="3624278"/>
            <a:ext cx="3657600" cy="365760"/>
          </a:xfrm>
        </p:spPr>
        <p:txBody>
          <a:bodyPr>
            <a:noAutofit/>
          </a:bodyPr>
          <a:lstStyle/>
          <a:p>
            <a:r>
              <a:rPr lang="en-US"/>
              <a:t>FINANCIAL OBJECTIVE</a:t>
            </a:r>
          </a:p>
        </p:txBody>
      </p:sp>
      <p:sp>
        <p:nvSpPr>
          <p:cNvPr id="16" name="Text Placeholder 15">
            <a:extLst>
              <a:ext uri="{FF2B5EF4-FFF2-40B4-BE49-F238E27FC236}">
                <a16:creationId xmlns:a16="http://schemas.microsoft.com/office/drawing/2014/main" id="{6833B00A-55B6-4D4D-AE3C-CFF37D65FA50}"/>
              </a:ext>
            </a:extLst>
          </p:cNvPr>
          <p:cNvSpPr>
            <a:spLocks noGrp="1"/>
          </p:cNvSpPr>
          <p:nvPr>
            <p:ph type="body" sz="quarter" idx="15"/>
          </p:nvPr>
        </p:nvSpPr>
        <p:spPr>
          <a:xfrm>
            <a:off x="335971" y="3990038"/>
            <a:ext cx="4208317" cy="2287974"/>
          </a:xfrm>
        </p:spPr>
        <p:txBody>
          <a:bodyPr>
            <a:normAutofit/>
          </a:bodyPr>
          <a:lstStyle/>
          <a:p>
            <a:r>
              <a:rPr lang="en-US" sz="1800"/>
              <a:t>To continue to increase revenue while cutting internal operational costs and maintaining competitive prices to consumers by, “providing consistent service to customers and offering the cheapest delivery” (Clifford, 2019, p.2). </a:t>
            </a:r>
          </a:p>
        </p:txBody>
      </p:sp>
      <p:sp>
        <p:nvSpPr>
          <p:cNvPr id="19" name="Text Placeholder 18">
            <a:extLst>
              <a:ext uri="{FF2B5EF4-FFF2-40B4-BE49-F238E27FC236}">
                <a16:creationId xmlns:a16="http://schemas.microsoft.com/office/drawing/2014/main" id="{4B8BE8D6-18EB-4262-B841-22EEAC0B54F3}"/>
              </a:ext>
            </a:extLst>
          </p:cNvPr>
          <p:cNvSpPr>
            <a:spLocks noGrp="1"/>
          </p:cNvSpPr>
          <p:nvPr>
            <p:ph type="body" sz="quarter" idx="18"/>
          </p:nvPr>
        </p:nvSpPr>
        <p:spPr>
          <a:xfrm>
            <a:off x="4940020" y="969243"/>
            <a:ext cx="3657600" cy="365760"/>
          </a:xfrm>
        </p:spPr>
        <p:txBody>
          <a:bodyPr>
            <a:noAutofit/>
          </a:bodyPr>
          <a:lstStyle/>
          <a:p>
            <a:r>
              <a:rPr lang="en-US"/>
              <a:t>VISION</a:t>
            </a:r>
          </a:p>
        </p:txBody>
      </p:sp>
      <p:sp>
        <p:nvSpPr>
          <p:cNvPr id="18" name="Text Placeholder 17">
            <a:extLst>
              <a:ext uri="{FF2B5EF4-FFF2-40B4-BE49-F238E27FC236}">
                <a16:creationId xmlns:a16="http://schemas.microsoft.com/office/drawing/2014/main" id="{C9A7EEBF-BEE2-4555-B5EC-E6F42DCABC49}"/>
              </a:ext>
            </a:extLst>
          </p:cNvPr>
          <p:cNvSpPr>
            <a:spLocks noGrp="1"/>
          </p:cNvSpPr>
          <p:nvPr>
            <p:ph type="body" sz="quarter" idx="17"/>
          </p:nvPr>
        </p:nvSpPr>
        <p:spPr>
          <a:xfrm>
            <a:off x="4980709" y="1353677"/>
            <a:ext cx="4024744" cy="1983941"/>
          </a:xfrm>
        </p:spPr>
        <p:txBody>
          <a:bodyPr>
            <a:noAutofit/>
          </a:bodyPr>
          <a:lstStyle/>
          <a:p>
            <a:r>
              <a:rPr lang="en-US" sz="1800"/>
              <a:t>“Domino’s is a purpose-inspired and performance-driven company with exceptional people who are committed to feeding the power of possible, one pizza at a time” (Domino’s, 2022, para. 1). </a:t>
            </a:r>
          </a:p>
        </p:txBody>
      </p:sp>
      <p:sp>
        <p:nvSpPr>
          <p:cNvPr id="21" name="Text Placeholder 20">
            <a:extLst>
              <a:ext uri="{FF2B5EF4-FFF2-40B4-BE49-F238E27FC236}">
                <a16:creationId xmlns:a16="http://schemas.microsoft.com/office/drawing/2014/main" id="{09DC85FC-A5F4-4451-8D72-37B64A3F5EA0}"/>
              </a:ext>
            </a:extLst>
          </p:cNvPr>
          <p:cNvSpPr>
            <a:spLocks noGrp="1"/>
          </p:cNvSpPr>
          <p:nvPr>
            <p:ph type="body" sz="quarter" idx="20"/>
          </p:nvPr>
        </p:nvSpPr>
        <p:spPr>
          <a:xfrm>
            <a:off x="4980709" y="3610807"/>
            <a:ext cx="3657600" cy="365760"/>
          </a:xfrm>
        </p:spPr>
        <p:txBody>
          <a:bodyPr>
            <a:noAutofit/>
          </a:bodyPr>
          <a:lstStyle/>
          <a:p>
            <a:r>
              <a:rPr lang="en-US"/>
              <a:t>STRATEGIC OBJECTIVE</a:t>
            </a:r>
          </a:p>
        </p:txBody>
      </p:sp>
      <p:sp>
        <p:nvSpPr>
          <p:cNvPr id="82" name="Text Placeholder 81">
            <a:extLst>
              <a:ext uri="{FF2B5EF4-FFF2-40B4-BE49-F238E27FC236}">
                <a16:creationId xmlns:a16="http://schemas.microsoft.com/office/drawing/2014/main" id="{D9EC4812-61EE-48AF-8719-45C60242611A}"/>
              </a:ext>
            </a:extLst>
          </p:cNvPr>
          <p:cNvSpPr>
            <a:spLocks noGrp="1"/>
          </p:cNvSpPr>
          <p:nvPr>
            <p:ph type="body" sz="quarter" idx="19"/>
          </p:nvPr>
        </p:nvSpPr>
        <p:spPr>
          <a:xfrm>
            <a:off x="4940019" y="3990037"/>
            <a:ext cx="4065433" cy="2170919"/>
          </a:xfrm>
        </p:spPr>
        <p:txBody>
          <a:bodyPr>
            <a:normAutofit/>
          </a:bodyPr>
          <a:lstStyle/>
          <a:p>
            <a:r>
              <a:rPr lang="en-US" sz="1800"/>
              <a:t>To continue to expand its global footprint to 25,000 stores in order to build and strengthen its market share (Clifford, 2019). </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3</a:t>
            </a:fld>
            <a:endParaRPr lang="en-US"/>
          </a:p>
        </p:txBody>
      </p:sp>
      <p:pic>
        <p:nvPicPr>
          <p:cNvPr id="10" name="Recorded Sound">
            <a:hlinkClick r:id="" action="ppaction://media"/>
            <a:extLst>
              <a:ext uri="{FF2B5EF4-FFF2-40B4-BE49-F238E27FC236}">
                <a16:creationId xmlns:a16="http://schemas.microsoft.com/office/drawing/2014/main" id="{09217070-F166-96AB-80C5-0836363852F5}"/>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9457544" y="529052"/>
            <a:ext cx="609600" cy="609600"/>
          </a:xfrm>
          <a:prstGeom prst="rect">
            <a:avLst/>
          </a:prstGeom>
        </p:spPr>
      </p:pic>
    </p:spTree>
    <p:extLst>
      <p:ext uri="{BB962C8B-B14F-4D97-AF65-F5344CB8AC3E}">
        <p14:creationId xmlns:p14="http://schemas.microsoft.com/office/powerpoint/2010/main" val="731641844"/>
      </p:ext>
    </p:extLst>
  </p:cSld>
  <p:clrMapOvr>
    <a:masterClrMapping/>
  </p:clrMapOvr>
  <mc:AlternateContent xmlns:mc="http://schemas.openxmlformats.org/markup-compatibility/2006" xmlns:p14="http://schemas.microsoft.com/office/powerpoint/2010/main">
    <mc:Choice Requires="p14">
      <p:transition spd="slow" p14:dur="2000" advTm="65536"/>
    </mc:Choice>
    <mc:Fallback xmlns="">
      <p:transition spd="slow" advTm="65536"/>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5536" fill="hold"/>
                                        <p:tgtEl>
                                          <p:spTgt spid="10"/>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0"/>
                </p:tgtEl>
              </p:cMediaNode>
            </p:audio>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200891" y="134677"/>
            <a:ext cx="10515600" cy="1003975"/>
          </a:xfrm>
        </p:spPr>
        <p:txBody>
          <a:bodyPr>
            <a:normAutofit/>
          </a:bodyPr>
          <a:lstStyle/>
          <a:p>
            <a:r>
              <a:rPr lang="en-US"/>
              <a:t>Company Strategy</a:t>
            </a:r>
          </a:p>
        </p:txBody>
      </p:sp>
      <p:sp>
        <p:nvSpPr>
          <p:cNvPr id="54" name="Text Placeholder 53">
            <a:extLst>
              <a:ext uri="{FF2B5EF4-FFF2-40B4-BE49-F238E27FC236}">
                <a16:creationId xmlns:a16="http://schemas.microsoft.com/office/drawing/2014/main" id="{06DACBCE-9D57-4573-95D4-37705F53F35C}"/>
              </a:ext>
            </a:extLst>
          </p:cNvPr>
          <p:cNvSpPr>
            <a:spLocks noGrp="1"/>
          </p:cNvSpPr>
          <p:nvPr>
            <p:ph type="body" sz="quarter" idx="21"/>
          </p:nvPr>
        </p:nvSpPr>
        <p:spPr>
          <a:xfrm>
            <a:off x="200891" y="1712465"/>
            <a:ext cx="8319655" cy="4178669"/>
          </a:xfrm>
        </p:spPr>
        <p:txBody>
          <a:bodyPr>
            <a:normAutofit/>
          </a:bodyPr>
          <a:lstStyle/>
          <a:p>
            <a:pPr>
              <a:lnSpc>
                <a:spcPct val="150000"/>
              </a:lnSpc>
            </a:pPr>
            <a:r>
              <a:rPr lang="en-US" sz="1800" b="1"/>
              <a:t>Corporate- level</a:t>
            </a:r>
            <a:r>
              <a:rPr lang="en-US" sz="1800"/>
              <a:t>: Focus on growth, quickly identify threats, and leverage strong global presence. “By clustering markets in a continual ‘fortressing’ strategy, the chain guards against third-party intrusion by shrinking delivery radiuses and improving consistency, delivery times, and lowering costs” (Klein, 2020, p. 1).</a:t>
            </a:r>
          </a:p>
          <a:p>
            <a:pPr>
              <a:lnSpc>
                <a:spcPct val="150000"/>
              </a:lnSpc>
            </a:pPr>
            <a:r>
              <a:rPr lang="en-US" sz="1800"/>
              <a:t> </a:t>
            </a:r>
          </a:p>
          <a:p>
            <a:pPr>
              <a:lnSpc>
                <a:spcPct val="150000"/>
              </a:lnSpc>
            </a:pPr>
            <a:r>
              <a:rPr lang="en-US" sz="1800" b="1"/>
              <a:t>Business- level</a:t>
            </a:r>
            <a:r>
              <a:rPr lang="en-US" sz="1800"/>
              <a:t>: Key areas of focus include supply chain, franchisee selection, and delivery (Trainer, 2022). Keeping quality and consumer expectations at the forefront of its strategy allows the company to defend its top position in the market and continue to strengthen its global brand presence.</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4</a:t>
            </a:fld>
            <a:endParaRPr lang="en-US"/>
          </a:p>
        </p:txBody>
      </p:sp>
      <p:pic>
        <p:nvPicPr>
          <p:cNvPr id="28" name="Recorded Sound">
            <a:hlinkClick r:id="" action="ppaction://media"/>
            <a:extLst>
              <a:ext uri="{FF2B5EF4-FFF2-40B4-BE49-F238E27FC236}">
                <a16:creationId xmlns:a16="http://schemas.microsoft.com/office/drawing/2014/main" id="{13B50A1A-2580-D2A7-E023-2F8C7932EEC6}"/>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924144" y="636664"/>
            <a:ext cx="609600" cy="609600"/>
          </a:xfrm>
          <a:prstGeom prst="rect">
            <a:avLst/>
          </a:prstGeom>
        </p:spPr>
      </p:pic>
    </p:spTree>
    <p:extLst>
      <p:ext uri="{BB962C8B-B14F-4D97-AF65-F5344CB8AC3E}">
        <p14:creationId xmlns:p14="http://schemas.microsoft.com/office/powerpoint/2010/main" val="3474294260"/>
      </p:ext>
    </p:extLst>
  </p:cSld>
  <p:clrMapOvr>
    <a:masterClrMapping/>
  </p:clrMapOvr>
  <mc:AlternateContent xmlns:mc="http://schemas.openxmlformats.org/markup-compatibility/2006" xmlns:p14="http://schemas.microsoft.com/office/powerpoint/2010/main">
    <mc:Choice Requires="p14">
      <p:transition spd="slow" p14:dur="2000" advTm="42130"/>
    </mc:Choice>
    <mc:Fallback xmlns="">
      <p:transition spd="slow" advTm="4213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2130" fill="hold"/>
                                        <p:tgtEl>
                                          <p:spTgt spid="28"/>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28"/>
                </p:tgtEl>
              </p:cMediaNode>
            </p:audio>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2EE4B9-FFD0-69A5-7537-CF7C303F7A01}"/>
              </a:ext>
            </a:extLst>
          </p:cNvPr>
          <p:cNvSpPr>
            <a:spLocks noGrp="1"/>
          </p:cNvSpPr>
          <p:nvPr>
            <p:ph type="title"/>
          </p:nvPr>
        </p:nvSpPr>
        <p:spPr/>
        <p:txBody>
          <a:bodyPr/>
          <a:lstStyle/>
          <a:p>
            <a:r>
              <a:rPr lang="en-US"/>
              <a:t>Corporate governance</a:t>
            </a:r>
          </a:p>
        </p:txBody>
      </p:sp>
      <p:sp>
        <p:nvSpPr>
          <p:cNvPr id="3" name="Text Placeholder 2">
            <a:extLst>
              <a:ext uri="{FF2B5EF4-FFF2-40B4-BE49-F238E27FC236}">
                <a16:creationId xmlns:a16="http://schemas.microsoft.com/office/drawing/2014/main" id="{F4EF3DFC-A264-4631-EBA2-C793E1A1B412}"/>
              </a:ext>
            </a:extLst>
          </p:cNvPr>
          <p:cNvSpPr>
            <a:spLocks noGrp="1"/>
          </p:cNvSpPr>
          <p:nvPr>
            <p:ph type="body" idx="1"/>
          </p:nvPr>
        </p:nvSpPr>
        <p:spPr>
          <a:xfrm>
            <a:off x="836610" y="1190033"/>
            <a:ext cx="4114800" cy="823912"/>
          </a:xfrm>
        </p:spPr>
        <p:txBody>
          <a:bodyPr/>
          <a:lstStyle/>
          <a:p>
            <a:pPr algn="ctr"/>
            <a:r>
              <a:rPr lang="en-US"/>
              <a:t>Board of Directors</a:t>
            </a:r>
          </a:p>
        </p:txBody>
      </p:sp>
      <p:sp>
        <p:nvSpPr>
          <p:cNvPr id="4" name="Content Placeholder 3">
            <a:extLst>
              <a:ext uri="{FF2B5EF4-FFF2-40B4-BE49-F238E27FC236}">
                <a16:creationId xmlns:a16="http://schemas.microsoft.com/office/drawing/2014/main" id="{6220642F-663B-0215-CF70-A7C20B3ECC78}"/>
              </a:ext>
            </a:extLst>
          </p:cNvPr>
          <p:cNvSpPr>
            <a:spLocks noGrp="1"/>
          </p:cNvSpPr>
          <p:nvPr>
            <p:ph sz="half" idx="2"/>
          </p:nvPr>
        </p:nvSpPr>
        <p:spPr>
          <a:xfrm>
            <a:off x="180109" y="1817384"/>
            <a:ext cx="5915889" cy="3729470"/>
          </a:xfrm>
        </p:spPr>
        <p:txBody>
          <a:bodyPr>
            <a:normAutofit fontScale="85000" lnSpcReduction="20000"/>
          </a:bodyPr>
          <a:lstStyle/>
          <a:p>
            <a:pPr>
              <a:lnSpc>
                <a:spcPct val="120000"/>
              </a:lnSpc>
            </a:pPr>
            <a:r>
              <a:rPr lang="en-US" sz="1500"/>
              <a:t>Led by Executive Chairman, David Brandon</a:t>
            </a:r>
          </a:p>
          <a:p>
            <a:pPr>
              <a:lnSpc>
                <a:spcPct val="120000"/>
              </a:lnSpc>
            </a:pPr>
            <a:r>
              <a:rPr lang="en-US" sz="1500" b="1"/>
              <a:t>Purpose</a:t>
            </a:r>
            <a:r>
              <a:rPr lang="en-US" sz="1500"/>
              <a:t>: The Board has the responsibility to continually monitor, assess, and advise on the effectiveness of management’s strategy, policies, and decisions (Domino’s Pizza, Inc., 2022). Overall, the goal of the board is to maximize the value of the company. </a:t>
            </a:r>
          </a:p>
          <a:p>
            <a:pPr>
              <a:lnSpc>
                <a:spcPct val="120000"/>
              </a:lnSpc>
            </a:pPr>
            <a:r>
              <a:rPr lang="en-US" sz="1500"/>
              <a:t>Made up of 9 members: Executive Chairman &amp; 8 independent directors (The Wall Street Journal, 2023)</a:t>
            </a:r>
          </a:p>
          <a:p>
            <a:pPr>
              <a:lnSpc>
                <a:spcPct val="120000"/>
              </a:lnSpc>
            </a:pPr>
            <a:r>
              <a:rPr lang="en-US" sz="1500"/>
              <a:t>Includes various committees:</a:t>
            </a:r>
          </a:p>
          <a:p>
            <a:pPr lvl="1">
              <a:lnSpc>
                <a:spcPct val="120000"/>
              </a:lnSpc>
              <a:buFont typeface="Courier New" panose="02070309020205020404" pitchFamily="49" charset="0"/>
              <a:buChar char="o"/>
            </a:pPr>
            <a:r>
              <a:rPr lang="en-US" sz="1500"/>
              <a:t>Audit Committee</a:t>
            </a:r>
          </a:p>
          <a:p>
            <a:pPr lvl="1">
              <a:lnSpc>
                <a:spcPct val="120000"/>
              </a:lnSpc>
              <a:buFont typeface="Courier New" panose="02070309020205020404" pitchFamily="49" charset="0"/>
              <a:buChar char="o"/>
            </a:pPr>
            <a:r>
              <a:rPr lang="en-US" sz="1500"/>
              <a:t>Inclusion and Diversity Committee</a:t>
            </a:r>
          </a:p>
          <a:p>
            <a:pPr lvl="1">
              <a:lnSpc>
                <a:spcPct val="120000"/>
              </a:lnSpc>
              <a:buFont typeface="Courier New" panose="02070309020205020404" pitchFamily="49" charset="0"/>
              <a:buChar char="o"/>
            </a:pPr>
            <a:r>
              <a:rPr lang="en-US" sz="1500"/>
              <a:t>Compensation Committee</a:t>
            </a:r>
          </a:p>
          <a:p>
            <a:pPr lvl="1">
              <a:lnSpc>
                <a:spcPct val="120000"/>
              </a:lnSpc>
              <a:buFont typeface="Courier New" panose="02070309020205020404" pitchFamily="49" charset="0"/>
              <a:buChar char="o"/>
            </a:pPr>
            <a:r>
              <a:rPr lang="en-US" sz="1500"/>
              <a:t> Nominating and Corporate Governance Committee (Domino’s, 2022) </a:t>
            </a:r>
          </a:p>
          <a:p>
            <a:pPr marL="457200" lvl="1" indent="0">
              <a:lnSpc>
                <a:spcPct val="120000"/>
              </a:lnSpc>
              <a:buNone/>
            </a:pPr>
            <a:endParaRPr lang="en-US"/>
          </a:p>
        </p:txBody>
      </p:sp>
      <p:sp>
        <p:nvSpPr>
          <p:cNvPr id="5" name="Text Placeholder 4">
            <a:extLst>
              <a:ext uri="{FF2B5EF4-FFF2-40B4-BE49-F238E27FC236}">
                <a16:creationId xmlns:a16="http://schemas.microsoft.com/office/drawing/2014/main" id="{C12C5753-83D2-53C5-C93A-37091BCE4677}"/>
              </a:ext>
            </a:extLst>
          </p:cNvPr>
          <p:cNvSpPr>
            <a:spLocks noGrp="1"/>
          </p:cNvSpPr>
          <p:nvPr>
            <p:ph type="body" sz="quarter" idx="3"/>
          </p:nvPr>
        </p:nvSpPr>
        <p:spPr>
          <a:xfrm>
            <a:off x="6864926" y="1216284"/>
            <a:ext cx="4114800" cy="823912"/>
          </a:xfrm>
        </p:spPr>
        <p:txBody>
          <a:bodyPr/>
          <a:lstStyle/>
          <a:p>
            <a:pPr algn="ctr"/>
            <a:r>
              <a:rPr lang="en-US"/>
              <a:t>Top Executives</a:t>
            </a:r>
          </a:p>
        </p:txBody>
      </p:sp>
      <p:sp>
        <p:nvSpPr>
          <p:cNvPr id="6" name="Content Placeholder 5">
            <a:extLst>
              <a:ext uri="{FF2B5EF4-FFF2-40B4-BE49-F238E27FC236}">
                <a16:creationId xmlns:a16="http://schemas.microsoft.com/office/drawing/2014/main" id="{A5786D30-7DC6-9F80-9C9D-8A5124D6E5ED}"/>
              </a:ext>
            </a:extLst>
          </p:cNvPr>
          <p:cNvSpPr>
            <a:spLocks noGrp="1"/>
          </p:cNvSpPr>
          <p:nvPr>
            <p:ph sz="quarter" idx="4"/>
          </p:nvPr>
        </p:nvSpPr>
        <p:spPr>
          <a:xfrm>
            <a:off x="6095998" y="1812348"/>
            <a:ext cx="5915889" cy="4089688"/>
          </a:xfrm>
        </p:spPr>
        <p:txBody>
          <a:bodyPr>
            <a:noAutofit/>
          </a:bodyPr>
          <a:lstStyle/>
          <a:p>
            <a:r>
              <a:rPr lang="en-US" b="1"/>
              <a:t>Chief Executive Officer (CEO)- </a:t>
            </a:r>
            <a:r>
              <a:rPr lang="en-US"/>
              <a:t>responsible for steering the strategy and effectiveness of the company and serves on the board of Directors.</a:t>
            </a:r>
          </a:p>
          <a:p>
            <a:r>
              <a:rPr lang="en-US" b="1"/>
              <a:t>Chief Technology Officer (CTO)- </a:t>
            </a:r>
            <a:r>
              <a:rPr lang="en-US"/>
              <a:t>responsible for ensuring that the company’s current technology is adequate and aligned with business needs and demand</a:t>
            </a:r>
          </a:p>
          <a:p>
            <a:r>
              <a:rPr lang="en-US" b="1"/>
              <a:t>Chief Financial Officer (CFO)- </a:t>
            </a:r>
            <a:r>
              <a:rPr lang="en-US"/>
              <a:t>responsible for ensuring that the company has enough financial resources and proper monetary allocations to accomplish its goals</a:t>
            </a:r>
          </a:p>
          <a:p>
            <a:r>
              <a:rPr lang="en-US" b="1"/>
              <a:t>Chief Brand Officer (CBO)- </a:t>
            </a:r>
            <a:r>
              <a:rPr lang="en-US"/>
              <a:t>responsible for monitoring the company’s overall brand presence and ensure that business vision and goals are accurately conveyed to all stakeholders. </a:t>
            </a:r>
          </a:p>
        </p:txBody>
      </p:sp>
      <p:sp>
        <p:nvSpPr>
          <p:cNvPr id="9" name="Slide Number Placeholder 8">
            <a:extLst>
              <a:ext uri="{FF2B5EF4-FFF2-40B4-BE49-F238E27FC236}">
                <a16:creationId xmlns:a16="http://schemas.microsoft.com/office/drawing/2014/main" id="{EE7F43CC-C72D-3AD7-9D32-B1E28DFDA3A3}"/>
              </a:ext>
            </a:extLst>
          </p:cNvPr>
          <p:cNvSpPr>
            <a:spLocks noGrp="1"/>
          </p:cNvSpPr>
          <p:nvPr>
            <p:ph type="sldNum" sz="quarter" idx="12"/>
          </p:nvPr>
        </p:nvSpPr>
        <p:spPr/>
        <p:txBody>
          <a:bodyPr/>
          <a:lstStyle/>
          <a:p>
            <a:fld id="{B5CEABB6-07DC-46E8-9B57-56EC44A396E5}" type="slidenum">
              <a:rPr lang="en-US" smtClean="0"/>
              <a:t>5</a:t>
            </a:fld>
            <a:endParaRPr lang="en-US"/>
          </a:p>
        </p:txBody>
      </p:sp>
      <p:pic>
        <p:nvPicPr>
          <p:cNvPr id="10" name="Recorded Sound">
            <a:hlinkClick r:id="" action="ppaction://media"/>
            <a:extLst>
              <a:ext uri="{FF2B5EF4-FFF2-40B4-BE49-F238E27FC236}">
                <a16:creationId xmlns:a16="http://schemas.microsoft.com/office/drawing/2014/main" id="{171E753D-A581-A656-B4AA-A2FF70C20191}"/>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9372600" y="462144"/>
            <a:ext cx="609600" cy="609600"/>
          </a:xfrm>
          <a:prstGeom prst="rect">
            <a:avLst/>
          </a:prstGeom>
        </p:spPr>
      </p:pic>
    </p:spTree>
    <p:extLst>
      <p:ext uri="{BB962C8B-B14F-4D97-AF65-F5344CB8AC3E}">
        <p14:creationId xmlns:p14="http://schemas.microsoft.com/office/powerpoint/2010/main" val="4071795610"/>
      </p:ext>
    </p:extLst>
  </p:cSld>
  <p:clrMapOvr>
    <a:masterClrMapping/>
  </p:clrMapOvr>
  <mc:AlternateContent xmlns:mc="http://schemas.openxmlformats.org/markup-compatibility/2006" xmlns:p14="http://schemas.microsoft.com/office/powerpoint/2010/main">
    <mc:Choice Requires="p14">
      <p:transition spd="slow" p14:dur="2000" advTm="43500"/>
    </mc:Choice>
    <mc:Fallback xmlns="">
      <p:transition spd="slow" advTm="435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3500" fill="hold"/>
                                        <p:tgtEl>
                                          <p:spTgt spid="10"/>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0"/>
                </p:tgtEl>
              </p:cMediaNode>
            </p:audio>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A6F7BB-30A8-4980-AD4A-2FB0B53FA6C9}"/>
              </a:ext>
            </a:extLst>
          </p:cNvPr>
          <p:cNvSpPr>
            <a:spLocks noGrp="1"/>
          </p:cNvSpPr>
          <p:nvPr>
            <p:ph type="title"/>
          </p:nvPr>
        </p:nvSpPr>
        <p:spPr>
          <a:xfrm>
            <a:off x="838200" y="365125"/>
            <a:ext cx="10515600" cy="1325563"/>
          </a:xfrm>
        </p:spPr>
        <p:txBody>
          <a:bodyPr>
            <a:normAutofit/>
          </a:bodyPr>
          <a:lstStyle/>
          <a:p>
            <a:r>
              <a:rPr lang="en-US"/>
              <a:t>Domino’s current Top Executives</a:t>
            </a:r>
          </a:p>
        </p:txBody>
      </p:sp>
      <p:pic>
        <p:nvPicPr>
          <p:cNvPr id="93" name="Picture Placeholder 92" descr="team member&#10;">
            <a:extLst>
              <a:ext uri="{FF2B5EF4-FFF2-40B4-BE49-F238E27FC236}">
                <a16:creationId xmlns:a16="http://schemas.microsoft.com/office/drawing/2014/main" id="{869DA17E-8E54-45F1-A50F-D76EE9D5F355}"/>
              </a:ext>
            </a:extLst>
          </p:cNvPr>
          <p:cNvPicPr>
            <a:picLocks noGrp="1" noChangeAspect="1"/>
          </p:cNvPicPr>
          <p:nvPr>
            <p:ph type="pic" sz="quarter" idx="15"/>
          </p:nvPr>
        </p:nvPicPr>
        <p:blipFill rotWithShape="1">
          <a:blip r:embed="rId4">
            <a:extLst>
              <a:ext uri="{28A0092B-C50C-407E-A947-70E740481C1C}">
                <a14:useLocalDpi xmlns:a14="http://schemas.microsoft.com/office/drawing/2010/main" val="0"/>
              </a:ext>
            </a:extLst>
          </a:blip>
          <a:srcRect t="3993" b="3993"/>
          <a:stretch/>
        </p:blipFill>
        <p:spPr>
          <a:xfrm>
            <a:off x="1078992" y="2432304"/>
            <a:ext cx="1828800" cy="1682496"/>
          </a:xfrm>
        </p:spPr>
      </p:pic>
      <p:sp>
        <p:nvSpPr>
          <p:cNvPr id="8" name="Text Placeholder 7">
            <a:extLst>
              <a:ext uri="{FF2B5EF4-FFF2-40B4-BE49-F238E27FC236}">
                <a16:creationId xmlns:a16="http://schemas.microsoft.com/office/drawing/2014/main" id="{E86030C3-E039-45B5-87E8-6E9AC78EBE3E}"/>
              </a:ext>
            </a:extLst>
          </p:cNvPr>
          <p:cNvSpPr>
            <a:spLocks noGrp="1"/>
          </p:cNvSpPr>
          <p:nvPr>
            <p:ph type="body" sz="quarter" idx="13"/>
          </p:nvPr>
        </p:nvSpPr>
        <p:spPr>
          <a:xfrm>
            <a:off x="941832" y="4496637"/>
            <a:ext cx="2103120" cy="274320"/>
          </a:xfrm>
        </p:spPr>
        <p:txBody>
          <a:bodyPr/>
          <a:lstStyle/>
          <a:p>
            <a:r>
              <a:rPr lang="en-US"/>
              <a:t>Russel Weiner</a:t>
            </a:r>
          </a:p>
        </p:txBody>
      </p:sp>
      <p:sp>
        <p:nvSpPr>
          <p:cNvPr id="17" name="Text Placeholder 16">
            <a:extLst>
              <a:ext uri="{FF2B5EF4-FFF2-40B4-BE49-F238E27FC236}">
                <a16:creationId xmlns:a16="http://schemas.microsoft.com/office/drawing/2014/main" id="{04E8F977-563D-4ABD-AC98-12531C6D7FB4}"/>
              </a:ext>
            </a:extLst>
          </p:cNvPr>
          <p:cNvSpPr>
            <a:spLocks noGrp="1"/>
          </p:cNvSpPr>
          <p:nvPr>
            <p:ph type="body" sz="quarter" idx="14"/>
          </p:nvPr>
        </p:nvSpPr>
        <p:spPr>
          <a:xfrm>
            <a:off x="941832" y="4776530"/>
            <a:ext cx="2103120" cy="457200"/>
          </a:xfrm>
        </p:spPr>
        <p:txBody>
          <a:bodyPr/>
          <a:lstStyle/>
          <a:p>
            <a:r>
              <a:rPr lang="en-US"/>
              <a:t>Chief Executive Officer</a:t>
            </a:r>
          </a:p>
        </p:txBody>
      </p:sp>
      <p:pic>
        <p:nvPicPr>
          <p:cNvPr id="95" name="Picture Placeholder 94" descr="team member">
            <a:extLst>
              <a:ext uri="{FF2B5EF4-FFF2-40B4-BE49-F238E27FC236}">
                <a16:creationId xmlns:a16="http://schemas.microsoft.com/office/drawing/2014/main" id="{78FBDF8E-0DF4-4B35-A859-198CC8989014}"/>
              </a:ext>
            </a:extLst>
          </p:cNvPr>
          <p:cNvPicPr>
            <a:picLocks noGrp="1" noChangeAspect="1"/>
          </p:cNvPicPr>
          <p:nvPr>
            <p:ph type="pic" sz="quarter" idx="18"/>
          </p:nvPr>
        </p:nvPicPr>
        <p:blipFill rotWithShape="1">
          <a:blip r:embed="rId5">
            <a:extLst>
              <a:ext uri="{28A0092B-C50C-407E-A947-70E740481C1C}">
                <a14:useLocalDpi xmlns:a14="http://schemas.microsoft.com/office/drawing/2010/main" val="0"/>
              </a:ext>
            </a:extLst>
          </a:blip>
          <a:srcRect/>
          <a:stretch/>
        </p:blipFill>
        <p:spPr>
          <a:xfrm>
            <a:off x="3827150" y="2432304"/>
            <a:ext cx="1828800" cy="1682496"/>
          </a:xfrm>
        </p:spPr>
      </p:pic>
      <p:sp>
        <p:nvSpPr>
          <p:cNvPr id="19" name="Text Placeholder 18">
            <a:extLst>
              <a:ext uri="{FF2B5EF4-FFF2-40B4-BE49-F238E27FC236}">
                <a16:creationId xmlns:a16="http://schemas.microsoft.com/office/drawing/2014/main" id="{A8CD7D41-7819-4D69-A92D-4AA1DC12EFC7}"/>
              </a:ext>
            </a:extLst>
          </p:cNvPr>
          <p:cNvSpPr>
            <a:spLocks noGrp="1"/>
          </p:cNvSpPr>
          <p:nvPr>
            <p:ph type="body" sz="quarter" idx="16"/>
          </p:nvPr>
        </p:nvSpPr>
        <p:spPr>
          <a:xfrm>
            <a:off x="3694176" y="4498909"/>
            <a:ext cx="2103120" cy="274320"/>
          </a:xfrm>
        </p:spPr>
        <p:txBody>
          <a:bodyPr/>
          <a:lstStyle/>
          <a:p>
            <a:r>
              <a:rPr lang="en-US"/>
              <a:t>Kelly Garcia</a:t>
            </a:r>
          </a:p>
        </p:txBody>
      </p:sp>
      <p:sp>
        <p:nvSpPr>
          <p:cNvPr id="20" name="Text Placeholder 19">
            <a:extLst>
              <a:ext uri="{FF2B5EF4-FFF2-40B4-BE49-F238E27FC236}">
                <a16:creationId xmlns:a16="http://schemas.microsoft.com/office/drawing/2014/main" id="{A7AFF61C-632F-45E2-99F5-4340F5CDDA0C}"/>
              </a:ext>
            </a:extLst>
          </p:cNvPr>
          <p:cNvSpPr>
            <a:spLocks noGrp="1"/>
          </p:cNvSpPr>
          <p:nvPr>
            <p:ph type="body" sz="quarter" idx="17"/>
          </p:nvPr>
        </p:nvSpPr>
        <p:spPr>
          <a:xfrm>
            <a:off x="3694176" y="4778802"/>
            <a:ext cx="2103120" cy="457200"/>
          </a:xfrm>
        </p:spPr>
        <p:txBody>
          <a:bodyPr/>
          <a:lstStyle/>
          <a:p>
            <a:r>
              <a:rPr lang="en-US"/>
              <a:t>Chief Technology Officer</a:t>
            </a:r>
          </a:p>
        </p:txBody>
      </p:sp>
      <p:pic>
        <p:nvPicPr>
          <p:cNvPr id="97" name="Picture Placeholder 96" descr="team member">
            <a:extLst>
              <a:ext uri="{FF2B5EF4-FFF2-40B4-BE49-F238E27FC236}">
                <a16:creationId xmlns:a16="http://schemas.microsoft.com/office/drawing/2014/main" id="{38EDB3D4-6930-4962-81D9-7857F897918A}"/>
              </a:ext>
            </a:extLst>
          </p:cNvPr>
          <p:cNvPicPr>
            <a:picLocks noGrp="1" noChangeAspect="1"/>
          </p:cNvPicPr>
          <p:nvPr>
            <p:ph type="pic" sz="quarter" idx="21"/>
          </p:nvPr>
        </p:nvPicPr>
        <p:blipFill rotWithShape="1">
          <a:blip r:embed="rId6">
            <a:extLst>
              <a:ext uri="{28A0092B-C50C-407E-A947-70E740481C1C}">
                <a14:useLocalDpi xmlns:a14="http://schemas.microsoft.com/office/drawing/2010/main" val="0"/>
              </a:ext>
            </a:extLst>
          </a:blip>
          <a:srcRect/>
          <a:stretch/>
        </p:blipFill>
        <p:spPr>
          <a:xfrm>
            <a:off x="6578864" y="2432304"/>
            <a:ext cx="1828800" cy="1682496"/>
          </a:xfrm>
        </p:spPr>
      </p:pic>
      <p:sp>
        <p:nvSpPr>
          <p:cNvPr id="22" name="Text Placeholder 21">
            <a:extLst>
              <a:ext uri="{FF2B5EF4-FFF2-40B4-BE49-F238E27FC236}">
                <a16:creationId xmlns:a16="http://schemas.microsoft.com/office/drawing/2014/main" id="{4416F554-8F6D-40AC-B2EF-9C538ACEAA51}"/>
              </a:ext>
            </a:extLst>
          </p:cNvPr>
          <p:cNvSpPr>
            <a:spLocks noGrp="1"/>
          </p:cNvSpPr>
          <p:nvPr>
            <p:ph type="body" sz="quarter" idx="19"/>
          </p:nvPr>
        </p:nvSpPr>
        <p:spPr>
          <a:xfrm>
            <a:off x="6446520" y="4494357"/>
            <a:ext cx="2103120" cy="274320"/>
          </a:xfrm>
        </p:spPr>
        <p:txBody>
          <a:bodyPr/>
          <a:lstStyle/>
          <a:p>
            <a:r>
              <a:rPr lang="en-US"/>
              <a:t>Sandeep Reddy</a:t>
            </a:r>
          </a:p>
        </p:txBody>
      </p:sp>
      <p:sp>
        <p:nvSpPr>
          <p:cNvPr id="23" name="Text Placeholder 22">
            <a:extLst>
              <a:ext uri="{FF2B5EF4-FFF2-40B4-BE49-F238E27FC236}">
                <a16:creationId xmlns:a16="http://schemas.microsoft.com/office/drawing/2014/main" id="{DB0AED4C-2DDC-4AA2-BD2C-DBF827EAF759}"/>
              </a:ext>
            </a:extLst>
          </p:cNvPr>
          <p:cNvSpPr>
            <a:spLocks noGrp="1"/>
          </p:cNvSpPr>
          <p:nvPr>
            <p:ph type="body" sz="quarter" idx="20"/>
          </p:nvPr>
        </p:nvSpPr>
        <p:spPr>
          <a:xfrm>
            <a:off x="6446520" y="4774250"/>
            <a:ext cx="2103120" cy="457200"/>
          </a:xfrm>
        </p:spPr>
        <p:txBody>
          <a:bodyPr/>
          <a:lstStyle/>
          <a:p>
            <a:r>
              <a:rPr lang="en-US"/>
              <a:t>Chief Financial Officer</a:t>
            </a:r>
          </a:p>
        </p:txBody>
      </p:sp>
      <p:pic>
        <p:nvPicPr>
          <p:cNvPr id="99" name="Picture Placeholder 98" descr="team member">
            <a:extLst>
              <a:ext uri="{FF2B5EF4-FFF2-40B4-BE49-F238E27FC236}">
                <a16:creationId xmlns:a16="http://schemas.microsoft.com/office/drawing/2014/main" id="{79BCC9C9-C27B-43EA-8567-F5EDC29AA99E}"/>
              </a:ext>
            </a:extLst>
          </p:cNvPr>
          <p:cNvPicPr>
            <a:picLocks noGrp="1" noChangeAspect="1"/>
          </p:cNvPicPr>
          <p:nvPr>
            <p:ph type="pic" sz="quarter" idx="24"/>
          </p:nvPr>
        </p:nvPicPr>
        <p:blipFill rotWithShape="1">
          <a:blip r:embed="rId7">
            <a:extLst>
              <a:ext uri="{28A0092B-C50C-407E-A947-70E740481C1C}">
                <a14:useLocalDpi xmlns:a14="http://schemas.microsoft.com/office/drawing/2010/main" val="0"/>
              </a:ext>
            </a:extLst>
          </a:blip>
          <a:srcRect/>
          <a:stretch/>
        </p:blipFill>
        <p:spPr>
          <a:xfrm>
            <a:off x="9302512" y="2432304"/>
            <a:ext cx="1828800" cy="1682496"/>
          </a:xfrm>
        </p:spPr>
      </p:pic>
      <p:sp>
        <p:nvSpPr>
          <p:cNvPr id="44" name="Text Placeholder 43">
            <a:extLst>
              <a:ext uri="{FF2B5EF4-FFF2-40B4-BE49-F238E27FC236}">
                <a16:creationId xmlns:a16="http://schemas.microsoft.com/office/drawing/2014/main" id="{16C5F31A-AD55-4008-BC0D-49B8138448D9}"/>
              </a:ext>
            </a:extLst>
          </p:cNvPr>
          <p:cNvSpPr>
            <a:spLocks noGrp="1"/>
          </p:cNvSpPr>
          <p:nvPr>
            <p:ph type="body" sz="quarter" idx="22"/>
          </p:nvPr>
        </p:nvSpPr>
        <p:spPr>
          <a:xfrm>
            <a:off x="9162288" y="4496629"/>
            <a:ext cx="2103120" cy="274320"/>
          </a:xfrm>
        </p:spPr>
        <p:txBody>
          <a:bodyPr/>
          <a:lstStyle/>
          <a:p>
            <a:r>
              <a:rPr lang="en-US"/>
              <a:t>Kate Trumbull</a:t>
            </a:r>
          </a:p>
        </p:txBody>
      </p:sp>
      <p:sp>
        <p:nvSpPr>
          <p:cNvPr id="45" name="Text Placeholder 44">
            <a:extLst>
              <a:ext uri="{FF2B5EF4-FFF2-40B4-BE49-F238E27FC236}">
                <a16:creationId xmlns:a16="http://schemas.microsoft.com/office/drawing/2014/main" id="{3BD700C4-84AA-44D0-8233-DA2EF5FF94B8}"/>
              </a:ext>
            </a:extLst>
          </p:cNvPr>
          <p:cNvSpPr>
            <a:spLocks noGrp="1"/>
          </p:cNvSpPr>
          <p:nvPr>
            <p:ph type="body" sz="quarter" idx="23"/>
          </p:nvPr>
        </p:nvSpPr>
        <p:spPr>
          <a:xfrm>
            <a:off x="9162288" y="4776522"/>
            <a:ext cx="2103120" cy="457200"/>
          </a:xfrm>
        </p:spPr>
        <p:txBody>
          <a:bodyPr/>
          <a:lstStyle/>
          <a:p>
            <a:r>
              <a:rPr lang="en-US"/>
              <a:t>Chief Brand Officer</a:t>
            </a:r>
          </a:p>
        </p:txBody>
      </p:sp>
      <p:sp>
        <p:nvSpPr>
          <p:cNvPr id="5" name="Slide Number Placeholder 4">
            <a:extLst>
              <a:ext uri="{FF2B5EF4-FFF2-40B4-BE49-F238E27FC236}">
                <a16:creationId xmlns:a16="http://schemas.microsoft.com/office/drawing/2014/main" id="{00A1B2F4-A1AC-4132-AEFE-25620CB9B17C}"/>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6</a:t>
            </a:fld>
            <a:endParaRPr lang="en-US"/>
          </a:p>
        </p:txBody>
      </p:sp>
      <p:pic>
        <p:nvPicPr>
          <p:cNvPr id="6" name="Picture 5">
            <a:extLst>
              <a:ext uri="{FF2B5EF4-FFF2-40B4-BE49-F238E27FC236}">
                <a16:creationId xmlns:a16="http://schemas.microsoft.com/office/drawing/2014/main" id="{AD67EB09-51BD-01AE-5252-350C89913F47}"/>
              </a:ext>
            </a:extLst>
          </p:cNvPr>
          <p:cNvPicPr>
            <a:picLocks noChangeAspect="1"/>
          </p:cNvPicPr>
          <p:nvPr/>
        </p:nvPicPr>
        <p:blipFill>
          <a:blip r:embed="rId8"/>
          <a:stretch>
            <a:fillRect/>
          </a:stretch>
        </p:blipFill>
        <p:spPr>
          <a:xfrm>
            <a:off x="1103502" y="2361363"/>
            <a:ext cx="1828800" cy="1828800"/>
          </a:xfrm>
          <a:prstGeom prst="rect">
            <a:avLst/>
          </a:prstGeom>
        </p:spPr>
      </p:pic>
      <p:pic>
        <p:nvPicPr>
          <p:cNvPr id="7" name="Picture 6">
            <a:extLst>
              <a:ext uri="{FF2B5EF4-FFF2-40B4-BE49-F238E27FC236}">
                <a16:creationId xmlns:a16="http://schemas.microsoft.com/office/drawing/2014/main" id="{43F528E6-902B-D833-42A4-DDF50CE60842}"/>
              </a:ext>
            </a:extLst>
          </p:cNvPr>
          <p:cNvPicPr>
            <a:picLocks noChangeAspect="1"/>
          </p:cNvPicPr>
          <p:nvPr/>
        </p:nvPicPr>
        <p:blipFill>
          <a:blip r:embed="rId9"/>
          <a:stretch>
            <a:fillRect/>
          </a:stretch>
        </p:blipFill>
        <p:spPr>
          <a:xfrm>
            <a:off x="3816673" y="2361363"/>
            <a:ext cx="1828800" cy="1828800"/>
          </a:xfrm>
          <a:prstGeom prst="rect">
            <a:avLst/>
          </a:prstGeom>
        </p:spPr>
      </p:pic>
      <p:pic>
        <p:nvPicPr>
          <p:cNvPr id="9" name="Picture 8">
            <a:extLst>
              <a:ext uri="{FF2B5EF4-FFF2-40B4-BE49-F238E27FC236}">
                <a16:creationId xmlns:a16="http://schemas.microsoft.com/office/drawing/2014/main" id="{4EB1206B-ABFE-C759-9AD3-2CE799A0103D}"/>
              </a:ext>
            </a:extLst>
          </p:cNvPr>
          <p:cNvPicPr>
            <a:picLocks noChangeAspect="1"/>
          </p:cNvPicPr>
          <p:nvPr/>
        </p:nvPicPr>
        <p:blipFill>
          <a:blip r:embed="rId10"/>
          <a:stretch>
            <a:fillRect/>
          </a:stretch>
        </p:blipFill>
        <p:spPr>
          <a:xfrm>
            <a:off x="6578864" y="2361363"/>
            <a:ext cx="1828801" cy="1828801"/>
          </a:xfrm>
          <a:prstGeom prst="rect">
            <a:avLst/>
          </a:prstGeom>
        </p:spPr>
      </p:pic>
      <p:pic>
        <p:nvPicPr>
          <p:cNvPr id="10" name="Picture 9">
            <a:extLst>
              <a:ext uri="{FF2B5EF4-FFF2-40B4-BE49-F238E27FC236}">
                <a16:creationId xmlns:a16="http://schemas.microsoft.com/office/drawing/2014/main" id="{7DCCC6D5-7CFE-9233-12E0-BB2902EDD970}"/>
              </a:ext>
            </a:extLst>
          </p:cNvPr>
          <p:cNvPicPr>
            <a:picLocks noChangeAspect="1"/>
          </p:cNvPicPr>
          <p:nvPr/>
        </p:nvPicPr>
        <p:blipFill>
          <a:blip r:embed="rId11"/>
          <a:stretch>
            <a:fillRect/>
          </a:stretch>
        </p:blipFill>
        <p:spPr>
          <a:xfrm>
            <a:off x="9304162" y="2341099"/>
            <a:ext cx="1827150" cy="1827150"/>
          </a:xfrm>
          <a:prstGeom prst="rect">
            <a:avLst/>
          </a:prstGeom>
        </p:spPr>
      </p:pic>
      <p:pic>
        <p:nvPicPr>
          <p:cNvPr id="4" name="Recorded Sound">
            <a:hlinkClick r:id="" action="ppaction://media"/>
            <a:extLst>
              <a:ext uri="{FF2B5EF4-FFF2-40B4-BE49-F238E27FC236}">
                <a16:creationId xmlns:a16="http://schemas.microsoft.com/office/drawing/2014/main" id="{2723BE37-1DBD-3579-89AB-41C2F0204D8E}"/>
              </a:ext>
            </a:extLst>
          </p:cNvPr>
          <p:cNvPicPr>
            <a:picLocks noChangeAspect="1"/>
          </p:cNvPicPr>
          <p:nvPr>
            <a:audioFile r:link="rId2"/>
            <p:extLst>
              <p:ext uri="{DAA4B4D4-6D71-4841-9C94-3DE7FCFB9230}">
                <p14:media xmlns:p14="http://schemas.microsoft.com/office/powerpoint/2010/main" r:embed="rId1"/>
              </p:ext>
            </p:extLst>
          </p:nvPr>
        </p:nvPicPr>
        <p:blipFill>
          <a:blip r:embed="rId12"/>
          <a:stretch>
            <a:fillRect/>
          </a:stretch>
        </p:blipFill>
        <p:spPr>
          <a:xfrm>
            <a:off x="10960608" y="700076"/>
            <a:ext cx="609600" cy="609600"/>
          </a:xfrm>
          <a:prstGeom prst="rect">
            <a:avLst/>
          </a:prstGeom>
        </p:spPr>
      </p:pic>
    </p:spTree>
    <p:extLst>
      <p:ext uri="{BB962C8B-B14F-4D97-AF65-F5344CB8AC3E}">
        <p14:creationId xmlns:p14="http://schemas.microsoft.com/office/powerpoint/2010/main" val="1877519225"/>
      </p:ext>
    </p:extLst>
  </p:cSld>
  <p:clrMapOvr>
    <a:masterClrMapping/>
  </p:clrMapOvr>
  <mc:AlternateContent xmlns:mc="http://schemas.openxmlformats.org/markup-compatibility/2006" xmlns:p14="http://schemas.microsoft.com/office/powerpoint/2010/main">
    <mc:Choice Requires="p14">
      <p:transition spd="slow" p14:dur="2000" advTm="16194"/>
    </mc:Choice>
    <mc:Fallback xmlns="">
      <p:transition spd="slow" advTm="1619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6194"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4"/>
                </p:tgtEl>
              </p:cMediaNode>
            </p:audio>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9DE7F2-E890-4744-88DD-A75F5E300513}"/>
              </a:ext>
            </a:extLst>
          </p:cNvPr>
          <p:cNvSpPr>
            <a:spLocks noGrp="1"/>
          </p:cNvSpPr>
          <p:nvPr>
            <p:ph type="title"/>
          </p:nvPr>
        </p:nvSpPr>
        <p:spPr>
          <a:xfrm>
            <a:off x="831850" y="4672584"/>
            <a:ext cx="10515600" cy="1299411"/>
          </a:xfrm>
        </p:spPr>
        <p:txBody>
          <a:bodyPr/>
          <a:lstStyle/>
          <a:p>
            <a:r>
              <a:rPr lang="en-US"/>
              <a:t>External environment analysis</a:t>
            </a:r>
          </a:p>
        </p:txBody>
      </p:sp>
      <p:pic>
        <p:nvPicPr>
          <p:cNvPr id="3" name="Recorded Sound">
            <a:hlinkClick r:id="" action="ppaction://media"/>
            <a:extLst>
              <a:ext uri="{FF2B5EF4-FFF2-40B4-BE49-F238E27FC236}">
                <a16:creationId xmlns:a16="http://schemas.microsoft.com/office/drawing/2014/main" id="{1DEF6599-DD59-6834-EE08-A2A741A86ACB}"/>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5791200" y="3124200"/>
            <a:ext cx="609600" cy="609600"/>
          </a:xfrm>
          <a:prstGeom prst="rect">
            <a:avLst/>
          </a:prstGeom>
        </p:spPr>
      </p:pic>
    </p:spTree>
    <p:extLst>
      <p:ext uri="{BB962C8B-B14F-4D97-AF65-F5344CB8AC3E}">
        <p14:creationId xmlns:p14="http://schemas.microsoft.com/office/powerpoint/2010/main" val="707789176"/>
      </p:ext>
    </p:extLst>
  </p:cSld>
  <p:clrMapOvr>
    <a:masterClrMapping/>
  </p:clrMapOvr>
  <mc:AlternateContent xmlns:mc="http://schemas.openxmlformats.org/markup-compatibility/2006" xmlns:p14="http://schemas.microsoft.com/office/powerpoint/2010/main">
    <mc:Choice Requires="p14">
      <p:transition spd="slow" p14:dur="2000" advTm="4421"/>
    </mc:Choice>
    <mc:Fallback xmlns="">
      <p:transition spd="slow" advTm="4421"/>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42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37BB13-4AF5-4C37-A4E4-C8EBF618E4D4}"/>
              </a:ext>
            </a:extLst>
          </p:cNvPr>
          <p:cNvSpPr>
            <a:spLocks noGrp="1"/>
          </p:cNvSpPr>
          <p:nvPr>
            <p:ph type="title"/>
          </p:nvPr>
        </p:nvSpPr>
        <p:spPr>
          <a:xfrm>
            <a:off x="730854" y="0"/>
            <a:ext cx="10318690" cy="1325880"/>
          </a:xfrm>
        </p:spPr>
        <p:txBody>
          <a:bodyPr/>
          <a:lstStyle/>
          <a:p>
            <a:r>
              <a:rPr lang="en-US"/>
              <a:t>PESTEL Analysis</a:t>
            </a:r>
          </a:p>
        </p:txBody>
      </p:sp>
      <p:sp>
        <p:nvSpPr>
          <p:cNvPr id="13" name="Slide Number Placeholder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8</a:t>
            </a:fld>
            <a:endParaRPr lang="en-US"/>
          </a:p>
        </p:txBody>
      </p:sp>
      <p:sp>
        <p:nvSpPr>
          <p:cNvPr id="4" name="Rectangle 3"/>
          <p:cNvSpPr/>
          <p:nvPr/>
        </p:nvSpPr>
        <p:spPr>
          <a:xfrm>
            <a:off x="1347651" y="1325880"/>
            <a:ext cx="9496698" cy="3077766"/>
          </a:xfrm>
          <a:prstGeom prst="rect">
            <a:avLst/>
          </a:prstGeom>
        </p:spPr>
        <p:txBody>
          <a:bodyPr wrap="square">
            <a:spAutoFit/>
          </a:bodyPr>
          <a:lstStyle/>
          <a:p>
            <a:pPr marL="228600" lvl="0" indent="-228600">
              <a:lnSpc>
                <a:spcPct val="90000"/>
              </a:lnSpc>
              <a:spcBef>
                <a:spcPts val="1000"/>
              </a:spcBef>
              <a:buFont typeface="Wingdings" panose="05000000000000000000" pitchFamily="2" charset="2"/>
              <a:buChar char="q"/>
            </a:pPr>
            <a:r>
              <a:rPr lang="en-US" sz="2000">
                <a:solidFill>
                  <a:prstClr val="black"/>
                </a:solidFill>
              </a:rPr>
              <a:t>Several factors influence the functioning of Domino: </a:t>
            </a:r>
          </a:p>
          <a:p>
            <a:pPr marL="228600" lvl="0" indent="-228600">
              <a:lnSpc>
                <a:spcPct val="90000"/>
              </a:lnSpc>
              <a:spcBef>
                <a:spcPts val="1000"/>
              </a:spcBef>
              <a:buFont typeface="Wingdings" panose="05000000000000000000" pitchFamily="2" charset="2"/>
              <a:buChar char="Ø"/>
            </a:pPr>
            <a:r>
              <a:rPr lang="en-US" sz="2000">
                <a:solidFill>
                  <a:prstClr val="black"/>
                </a:solidFill>
              </a:rPr>
              <a:t>Political factors: Government rules, labor laws, taxation </a:t>
            </a:r>
          </a:p>
          <a:p>
            <a:pPr marL="228600" lvl="0" indent="-228600">
              <a:lnSpc>
                <a:spcPct val="90000"/>
              </a:lnSpc>
              <a:spcBef>
                <a:spcPts val="1000"/>
              </a:spcBef>
              <a:buFont typeface="Wingdings" panose="05000000000000000000" pitchFamily="2" charset="2"/>
              <a:buChar char="Ø"/>
            </a:pPr>
            <a:r>
              <a:rPr lang="en-US" sz="2000">
                <a:solidFill>
                  <a:prstClr val="black"/>
                </a:solidFill>
              </a:rPr>
              <a:t>Economic factors: Inflation rates, exchange rates, unemployment </a:t>
            </a:r>
          </a:p>
          <a:p>
            <a:pPr marL="228600" lvl="0" indent="-228600">
              <a:lnSpc>
                <a:spcPct val="90000"/>
              </a:lnSpc>
              <a:spcBef>
                <a:spcPts val="1000"/>
              </a:spcBef>
              <a:buFont typeface="Wingdings" panose="05000000000000000000" pitchFamily="2" charset="2"/>
              <a:buChar char="Ø"/>
            </a:pPr>
            <a:r>
              <a:rPr lang="en-US" sz="2000">
                <a:solidFill>
                  <a:prstClr val="black"/>
                </a:solidFill>
              </a:rPr>
              <a:t>Sociocultural factors: Shifting consumer preferences, intense competition, tailored services </a:t>
            </a:r>
          </a:p>
          <a:p>
            <a:pPr marL="228600" lvl="0" indent="-228600">
              <a:lnSpc>
                <a:spcPct val="90000"/>
              </a:lnSpc>
              <a:spcBef>
                <a:spcPts val="1000"/>
              </a:spcBef>
              <a:buFont typeface="Wingdings" panose="05000000000000000000" pitchFamily="2" charset="2"/>
              <a:buChar char="Ø"/>
            </a:pPr>
            <a:r>
              <a:rPr lang="en-US" sz="2000">
                <a:solidFill>
                  <a:prstClr val="black"/>
                </a:solidFill>
              </a:rPr>
              <a:t>Technological factors: Online ordering, delivery tracking, POS systems </a:t>
            </a:r>
          </a:p>
          <a:p>
            <a:pPr marL="228600" lvl="0" indent="-228600">
              <a:lnSpc>
                <a:spcPct val="90000"/>
              </a:lnSpc>
              <a:spcBef>
                <a:spcPts val="1000"/>
              </a:spcBef>
              <a:buFont typeface="Wingdings" panose="05000000000000000000" pitchFamily="2" charset="2"/>
              <a:buChar char="Ø"/>
            </a:pPr>
            <a:r>
              <a:rPr lang="en-US" sz="2000">
                <a:solidFill>
                  <a:prstClr val="black"/>
                </a:solidFill>
              </a:rPr>
              <a:t>Environmental factors: Climate change, weather patterns, waste management </a:t>
            </a:r>
          </a:p>
          <a:p>
            <a:pPr marL="228600" lvl="0" indent="-228600">
              <a:lnSpc>
                <a:spcPct val="90000"/>
              </a:lnSpc>
              <a:spcBef>
                <a:spcPts val="1000"/>
              </a:spcBef>
              <a:buFont typeface="Wingdings" panose="05000000000000000000" pitchFamily="2" charset="2"/>
              <a:buChar char="Ø"/>
            </a:pPr>
            <a:r>
              <a:rPr lang="en-US" sz="2000">
                <a:solidFill>
                  <a:prstClr val="black"/>
                </a:solidFill>
              </a:rPr>
              <a:t>Legal factors: Intellectual property rights, advertising laws</a:t>
            </a:r>
          </a:p>
        </p:txBody>
      </p:sp>
      <p:pic>
        <p:nvPicPr>
          <p:cNvPr id="3" name="Audio Recording Apr 20, 2023 at 5:14:44 AM">
            <a:hlinkClick r:id="" action="ppaction://media"/>
            <a:extLst>
              <a:ext uri="{FF2B5EF4-FFF2-40B4-BE49-F238E27FC236}">
                <a16:creationId xmlns:a16="http://schemas.microsoft.com/office/drawing/2014/main" id="{4CA12803-438A-BA29-D43B-57127C751D62}"/>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0947400" y="381000"/>
            <a:ext cx="812800" cy="812800"/>
          </a:xfrm>
          <a:prstGeom prst="rect">
            <a:avLst/>
          </a:prstGeom>
        </p:spPr>
      </p:pic>
    </p:spTree>
    <p:extLst>
      <p:ext uri="{BB962C8B-B14F-4D97-AF65-F5344CB8AC3E}">
        <p14:creationId xmlns:p14="http://schemas.microsoft.com/office/powerpoint/2010/main" val="3652348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61248"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100000">
                <p:cTn id="7" fill="hold" display="0">
                  <p:stCondLst>
                    <p:cond delay="indefinite"/>
                  </p:stCondLst>
                  <p:endCondLst>
                    <p:cond evt="onStopAudio" delay="0">
                      <p:tgtEl>
                        <p:sldTgt/>
                      </p:tgtEl>
                    </p:cond>
                  </p:endCondLst>
                </p:cTn>
                <p:tgtEl>
                  <p:spTgt spid="3"/>
                </p:tgtEl>
              </p:cMediaNode>
            </p:audi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FB673881-D528-91F2-C175-7477B6D20C36}"/>
              </a:ext>
            </a:extLst>
          </p:cNvPr>
          <p:cNvSpPr>
            <a:spLocks noGrp="1"/>
          </p:cNvSpPr>
          <p:nvPr>
            <p:ph type="title"/>
          </p:nvPr>
        </p:nvSpPr>
        <p:spPr/>
        <p:txBody>
          <a:bodyPr/>
          <a:lstStyle/>
          <a:p>
            <a:pPr algn="ctr"/>
            <a:r>
              <a:rPr lang="en-US"/>
              <a:t>Porter’s Five Forces Analysis</a:t>
            </a:r>
          </a:p>
        </p:txBody>
      </p:sp>
      <p:sp>
        <p:nvSpPr>
          <p:cNvPr id="2" name="Rectangle 1"/>
          <p:cNvSpPr/>
          <p:nvPr/>
        </p:nvSpPr>
        <p:spPr>
          <a:xfrm>
            <a:off x="621792" y="1498025"/>
            <a:ext cx="10405872" cy="4875181"/>
          </a:xfrm>
          <a:prstGeom prst="rect">
            <a:avLst/>
          </a:prstGeom>
        </p:spPr>
        <p:txBody>
          <a:bodyPr wrap="square">
            <a:spAutoFit/>
          </a:bodyPr>
          <a:lstStyle/>
          <a:p>
            <a:pPr marL="228600" indent="-228600">
              <a:lnSpc>
                <a:spcPct val="90000"/>
              </a:lnSpc>
              <a:spcBef>
                <a:spcPts val="1000"/>
              </a:spcBef>
              <a:buFont typeface="Arial" panose="020B0604020202020204" pitchFamily="34" charset="0"/>
              <a:buChar char="•"/>
            </a:pPr>
            <a:r>
              <a:rPr lang="en-US" sz="2600">
                <a:solidFill>
                  <a:prstClr val="black"/>
                </a:solidFill>
              </a:rPr>
              <a:t>Threat of New Entrants (3/5)</a:t>
            </a:r>
          </a:p>
          <a:p>
            <a:pPr marL="228600" indent="-228600">
              <a:lnSpc>
                <a:spcPct val="90000"/>
              </a:lnSpc>
              <a:spcBef>
                <a:spcPts val="1000"/>
              </a:spcBef>
              <a:buFont typeface="Arial" panose="020B0604020202020204" pitchFamily="34" charset="0"/>
              <a:buChar char="•"/>
            </a:pPr>
            <a:endParaRPr lang="en-US" sz="2600">
              <a:solidFill>
                <a:prstClr val="black"/>
              </a:solidFill>
            </a:endParaRPr>
          </a:p>
          <a:p>
            <a:pPr marL="228600" indent="-228600">
              <a:lnSpc>
                <a:spcPct val="90000"/>
              </a:lnSpc>
              <a:spcBef>
                <a:spcPts val="1000"/>
              </a:spcBef>
              <a:buFont typeface="Arial" panose="020B0604020202020204" pitchFamily="34" charset="0"/>
              <a:buChar char="•"/>
            </a:pPr>
            <a:r>
              <a:rPr lang="en-US" sz="2600">
                <a:solidFill>
                  <a:prstClr val="black"/>
                </a:solidFill>
              </a:rPr>
              <a:t>Bargaining Power of Buyers: (3/5)</a:t>
            </a:r>
          </a:p>
          <a:p>
            <a:pPr marL="228600" indent="-228600">
              <a:lnSpc>
                <a:spcPct val="90000"/>
              </a:lnSpc>
              <a:spcBef>
                <a:spcPts val="1000"/>
              </a:spcBef>
              <a:buFont typeface="Arial" panose="020B0604020202020204" pitchFamily="34" charset="0"/>
              <a:buChar char="•"/>
            </a:pPr>
            <a:endParaRPr lang="en-US" sz="2600">
              <a:solidFill>
                <a:prstClr val="black"/>
              </a:solidFill>
            </a:endParaRPr>
          </a:p>
          <a:p>
            <a:pPr marL="228600" lvl="0" indent="-228600">
              <a:lnSpc>
                <a:spcPct val="90000"/>
              </a:lnSpc>
              <a:spcBef>
                <a:spcPts val="1000"/>
              </a:spcBef>
              <a:buFont typeface="Arial" panose="020B0604020202020204" pitchFamily="34" charset="0"/>
              <a:buChar char="•"/>
            </a:pPr>
            <a:r>
              <a:rPr lang="en-US" sz="2600">
                <a:solidFill>
                  <a:prstClr val="black"/>
                </a:solidFill>
              </a:rPr>
              <a:t>Threat of Substitute Products or Services: (2/5) </a:t>
            </a:r>
          </a:p>
          <a:p>
            <a:pPr marL="228600" lvl="0" indent="-228600">
              <a:lnSpc>
                <a:spcPct val="90000"/>
              </a:lnSpc>
              <a:spcBef>
                <a:spcPts val="1000"/>
              </a:spcBef>
              <a:buFont typeface="Arial" panose="020B0604020202020204" pitchFamily="34" charset="0"/>
              <a:buChar char="•"/>
            </a:pPr>
            <a:endParaRPr lang="en-US" sz="2600">
              <a:solidFill>
                <a:prstClr val="black"/>
              </a:solidFill>
            </a:endParaRPr>
          </a:p>
          <a:p>
            <a:pPr marL="228600" indent="-228600">
              <a:lnSpc>
                <a:spcPct val="90000"/>
              </a:lnSpc>
              <a:spcBef>
                <a:spcPts val="1000"/>
              </a:spcBef>
              <a:buFont typeface="Arial" panose="020B0604020202020204" pitchFamily="34" charset="0"/>
              <a:buChar char="•"/>
            </a:pPr>
            <a:r>
              <a:rPr lang="en-US" sz="2600">
                <a:solidFill>
                  <a:prstClr val="black"/>
                </a:solidFill>
              </a:rPr>
              <a:t>Bargaining Power of Suppliers: (2/5)</a:t>
            </a:r>
          </a:p>
          <a:p>
            <a:pPr marL="228600" indent="-228600">
              <a:lnSpc>
                <a:spcPct val="90000"/>
              </a:lnSpc>
              <a:spcBef>
                <a:spcPts val="1000"/>
              </a:spcBef>
              <a:buFont typeface="Arial" panose="020B0604020202020204" pitchFamily="34" charset="0"/>
              <a:buChar char="•"/>
            </a:pPr>
            <a:endParaRPr lang="en-US" sz="2600">
              <a:solidFill>
                <a:prstClr val="black"/>
              </a:solidFill>
            </a:endParaRPr>
          </a:p>
          <a:p>
            <a:pPr marL="228600" indent="-228600">
              <a:lnSpc>
                <a:spcPct val="90000"/>
              </a:lnSpc>
              <a:spcBef>
                <a:spcPts val="1000"/>
              </a:spcBef>
              <a:buFont typeface="Arial" panose="020B0604020202020204" pitchFamily="34" charset="0"/>
              <a:buChar char="•"/>
            </a:pPr>
            <a:r>
              <a:rPr lang="en-US" sz="2600">
                <a:solidFill>
                  <a:prstClr val="black"/>
                </a:solidFill>
              </a:rPr>
              <a:t>Competitive Rivalry: (4/5)</a:t>
            </a:r>
          </a:p>
          <a:p>
            <a:pPr marL="228600" lvl="0" indent="-228600">
              <a:lnSpc>
                <a:spcPct val="90000"/>
              </a:lnSpc>
              <a:spcBef>
                <a:spcPts val="1000"/>
              </a:spcBef>
              <a:buFont typeface="Arial" panose="020B0604020202020204" pitchFamily="34" charset="0"/>
              <a:buChar char="•"/>
            </a:pPr>
            <a:endParaRPr lang="en-US" sz="2800">
              <a:solidFill>
                <a:prstClr val="black"/>
              </a:solidFill>
            </a:endParaRPr>
          </a:p>
        </p:txBody>
      </p:sp>
      <p:pic>
        <p:nvPicPr>
          <p:cNvPr id="4" name="Picture 3" descr="Chart, bubble chart&#10;&#10;Description automatically generated">
            <a:extLst>
              <a:ext uri="{FF2B5EF4-FFF2-40B4-BE49-F238E27FC236}">
                <a16:creationId xmlns:a16="http://schemas.microsoft.com/office/drawing/2014/main" id="{11F68B3D-C449-43CB-A658-0E82EBACCC93}"/>
              </a:ext>
            </a:extLst>
          </p:cNvPr>
          <p:cNvPicPr>
            <a:picLocks noChangeAspect="1"/>
          </p:cNvPicPr>
          <p:nvPr/>
        </p:nvPicPr>
        <p:blipFill>
          <a:blip r:embed="rId5"/>
          <a:stretch>
            <a:fillRect/>
          </a:stretch>
        </p:blipFill>
        <p:spPr>
          <a:xfrm>
            <a:off x="7811146" y="1612899"/>
            <a:ext cx="4380853" cy="4012649"/>
          </a:xfrm>
          <a:prstGeom prst="rect">
            <a:avLst/>
          </a:prstGeom>
        </p:spPr>
      </p:pic>
      <p:pic>
        <p:nvPicPr>
          <p:cNvPr id="3" name="Audio Recording Apr 20, 2023 at 6:14:39 AM">
            <a:hlinkClick r:id="" action="ppaction://media"/>
            <a:extLst>
              <a:ext uri="{FF2B5EF4-FFF2-40B4-BE49-F238E27FC236}">
                <a16:creationId xmlns:a16="http://schemas.microsoft.com/office/drawing/2014/main" id="{D774191C-84C2-CC6E-7E8D-F163D2803EA6}"/>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0942997" y="322792"/>
            <a:ext cx="812800" cy="812800"/>
          </a:xfrm>
          <a:prstGeom prst="rect">
            <a:avLst/>
          </a:prstGeom>
        </p:spPr>
      </p:pic>
    </p:spTree>
    <p:extLst>
      <p:ext uri="{BB962C8B-B14F-4D97-AF65-F5344CB8AC3E}">
        <p14:creationId xmlns:p14="http://schemas.microsoft.com/office/powerpoint/2010/main" val="3802181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85312"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a:t>Opportunities and Threats </a:t>
            </a:r>
          </a:p>
        </p:txBody>
      </p:sp>
      <p:sp>
        <p:nvSpPr>
          <p:cNvPr id="12" name="Text Placeholder 9"/>
          <p:cNvSpPr>
            <a:spLocks noGrp="1"/>
          </p:cNvSpPr>
          <p:nvPr>
            <p:ph type="body" sz="quarter" idx="4294967295"/>
          </p:nvPr>
        </p:nvSpPr>
        <p:spPr>
          <a:xfrm>
            <a:off x="-149188" y="1777595"/>
            <a:ext cx="3124200" cy="548640"/>
          </a:xfrm>
          <a:prstGeom prst="rect">
            <a:avLst/>
          </a:prstGeom>
        </p:spPr>
        <p:txBody>
          <a:bodyPr/>
          <a:lstStyle/>
          <a:p>
            <a:pPr marL="0" indent="0" algn="ctr">
              <a:buNone/>
            </a:pPr>
            <a:r>
              <a:rPr lang="en-US" sz="2000" b="1"/>
              <a:t>Driving Forces </a:t>
            </a:r>
          </a:p>
        </p:txBody>
      </p:sp>
      <p:sp>
        <p:nvSpPr>
          <p:cNvPr id="19" name="Text Placeholder 13"/>
          <p:cNvSpPr>
            <a:spLocks noGrp="1"/>
          </p:cNvSpPr>
          <p:nvPr>
            <p:ph type="body" sz="quarter" idx="4294967295"/>
          </p:nvPr>
        </p:nvSpPr>
        <p:spPr>
          <a:xfrm>
            <a:off x="3831021" y="1786196"/>
            <a:ext cx="3770195" cy="548640"/>
          </a:xfrm>
          <a:prstGeom prst="rect">
            <a:avLst/>
          </a:prstGeom>
        </p:spPr>
        <p:txBody>
          <a:bodyPr/>
          <a:lstStyle/>
          <a:p>
            <a:pPr marL="0" indent="0">
              <a:buNone/>
            </a:pPr>
            <a:r>
              <a:rPr lang="en-US" sz="2000" b="1"/>
              <a:t>     Competitor Analysis </a:t>
            </a:r>
          </a:p>
        </p:txBody>
      </p:sp>
      <p:sp>
        <p:nvSpPr>
          <p:cNvPr id="20" name="Text Placeholder 16"/>
          <p:cNvSpPr>
            <a:spLocks noGrp="1"/>
          </p:cNvSpPr>
          <p:nvPr>
            <p:ph type="body" sz="quarter" idx="4294967295"/>
          </p:nvPr>
        </p:nvSpPr>
        <p:spPr>
          <a:xfrm>
            <a:off x="8321040" y="1787373"/>
            <a:ext cx="2890449" cy="548640"/>
          </a:xfrm>
          <a:prstGeom prst="rect">
            <a:avLst/>
          </a:prstGeom>
        </p:spPr>
        <p:txBody>
          <a:bodyPr/>
          <a:lstStyle/>
          <a:p>
            <a:pPr marL="0" indent="0" algn="ctr">
              <a:buNone/>
            </a:pPr>
            <a:r>
              <a:rPr lang="en-US" sz="2000" b="1"/>
              <a:t>Key Failure Factors </a:t>
            </a:r>
          </a:p>
        </p:txBody>
      </p:sp>
      <p:sp>
        <p:nvSpPr>
          <p:cNvPr id="21" name="Content Placeholder 11"/>
          <p:cNvSpPr>
            <a:spLocks noGrp="1"/>
          </p:cNvSpPr>
          <p:nvPr>
            <p:ph sz="quarter" idx="4294967295"/>
          </p:nvPr>
        </p:nvSpPr>
        <p:spPr>
          <a:xfrm>
            <a:off x="129291" y="2413142"/>
            <a:ext cx="3545073" cy="1737360"/>
          </a:xfrm>
          <a:prstGeom prst="rect">
            <a:avLst/>
          </a:prstGeom>
        </p:spPr>
        <p:txBody>
          <a:bodyPr>
            <a:noAutofit/>
          </a:bodyPr>
          <a:lstStyle/>
          <a:p>
            <a:pPr marL="285750" indent="-285750">
              <a:buFont typeface="Wingdings" panose="05000000000000000000" pitchFamily="2" charset="2"/>
              <a:buChar char="ü"/>
            </a:pPr>
            <a:r>
              <a:rPr lang="en-US" sz="1800"/>
              <a:t>Shifting consumer preferences. </a:t>
            </a:r>
          </a:p>
          <a:p>
            <a:pPr marL="285750" indent="-285750">
              <a:buFont typeface="Wingdings" panose="05000000000000000000" pitchFamily="2" charset="2"/>
              <a:buChar char="ü"/>
            </a:pPr>
            <a:r>
              <a:rPr lang="en-US" sz="1800"/>
              <a:t>Technological advancements. </a:t>
            </a:r>
          </a:p>
          <a:p>
            <a:pPr marL="285750" indent="-285750">
              <a:buFont typeface="Wingdings" panose="05000000000000000000" pitchFamily="2" charset="2"/>
              <a:buChar char="ü"/>
            </a:pPr>
            <a:r>
              <a:rPr lang="en-US" sz="1800"/>
              <a:t>Regulatory and policy changes.</a:t>
            </a:r>
          </a:p>
          <a:p>
            <a:endParaRPr lang="en-US" sz="1800"/>
          </a:p>
        </p:txBody>
      </p:sp>
      <p:sp>
        <p:nvSpPr>
          <p:cNvPr id="22" name="Text Placeholder 19"/>
          <p:cNvSpPr>
            <a:spLocks noGrp="1"/>
          </p:cNvSpPr>
          <p:nvPr>
            <p:ph type="body" sz="quarter" idx="4294967295"/>
          </p:nvPr>
        </p:nvSpPr>
        <p:spPr>
          <a:xfrm>
            <a:off x="118055" y="4087763"/>
            <a:ext cx="3403202" cy="548640"/>
          </a:xfrm>
          <a:prstGeom prst="rect">
            <a:avLst/>
          </a:prstGeom>
        </p:spPr>
        <p:txBody>
          <a:bodyPr/>
          <a:lstStyle/>
          <a:p>
            <a:pPr marL="0" indent="0" algn="ctr">
              <a:buNone/>
            </a:pPr>
            <a:r>
              <a:rPr lang="en-US" sz="2000" b="1"/>
              <a:t>Industry Attractiveness </a:t>
            </a:r>
          </a:p>
        </p:txBody>
      </p:sp>
      <p:sp>
        <p:nvSpPr>
          <p:cNvPr id="23" name="Content Placeholder 21"/>
          <p:cNvSpPr txBox="1">
            <a:spLocks/>
          </p:cNvSpPr>
          <p:nvPr/>
        </p:nvSpPr>
        <p:spPr>
          <a:xfrm>
            <a:off x="118055" y="4531766"/>
            <a:ext cx="3471503" cy="1662907"/>
          </a:xfrm>
          <a:prstGeom prst="rect">
            <a:avLst/>
          </a:prstGeom>
        </p:spPr>
        <p:txBody>
          <a:bodyPr vert="horz" lIns="91440" tIns="45720" rIns="91440" bIns="45720" rtlCol="0">
            <a:normAutofit/>
          </a:bodyPr>
          <a:lstStyle>
            <a:lvl1pPr marL="0" indent="0" algn="l" defTabSz="914400"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a:buFont typeface="Wingdings" panose="05000000000000000000" pitchFamily="2" charset="2"/>
              <a:buChar char="ü"/>
            </a:pPr>
            <a:r>
              <a:rPr lang="en-US" sz="1800"/>
              <a:t>Large market size globally. </a:t>
            </a:r>
          </a:p>
          <a:p>
            <a:pPr marL="285750" indent="-285750">
              <a:buFont typeface="Wingdings" panose="05000000000000000000" pitchFamily="2" charset="2"/>
              <a:buChar char="ü"/>
            </a:pPr>
            <a:r>
              <a:rPr lang="en-US" sz="1800"/>
              <a:t>Healthy profit margins. </a:t>
            </a:r>
          </a:p>
          <a:p>
            <a:pPr marL="285750" indent="-285750">
              <a:buFont typeface="Wingdings" panose="05000000000000000000" pitchFamily="2" charset="2"/>
              <a:buChar char="ü"/>
            </a:pPr>
            <a:r>
              <a:rPr lang="en-US" sz="1800"/>
              <a:t>Convenience and on-the-go eating habits.</a:t>
            </a:r>
          </a:p>
          <a:p>
            <a:endParaRPr lang="en-US"/>
          </a:p>
        </p:txBody>
      </p:sp>
      <p:sp>
        <p:nvSpPr>
          <p:cNvPr id="24" name="Text Placeholder 19"/>
          <p:cNvSpPr>
            <a:spLocks noGrp="1"/>
          </p:cNvSpPr>
          <p:nvPr>
            <p:ph type="body" sz="quarter" idx="4294967295"/>
          </p:nvPr>
        </p:nvSpPr>
        <p:spPr>
          <a:xfrm>
            <a:off x="3521257" y="3951509"/>
            <a:ext cx="4018139" cy="548640"/>
          </a:xfrm>
          <a:prstGeom prst="rect">
            <a:avLst/>
          </a:prstGeom>
        </p:spPr>
        <p:txBody>
          <a:bodyPr/>
          <a:lstStyle/>
          <a:p>
            <a:pPr marL="0" indent="0" algn="ctr">
              <a:buNone/>
            </a:pPr>
            <a:r>
              <a:rPr lang="en-US" sz="2000" b="1"/>
              <a:t>Key Success Factors </a:t>
            </a:r>
          </a:p>
        </p:txBody>
      </p:sp>
      <p:sp>
        <p:nvSpPr>
          <p:cNvPr id="25" name="Content Placeholder 21"/>
          <p:cNvSpPr>
            <a:spLocks noGrp="1"/>
          </p:cNvSpPr>
          <p:nvPr>
            <p:ph sz="quarter" idx="4294967295"/>
          </p:nvPr>
        </p:nvSpPr>
        <p:spPr>
          <a:xfrm>
            <a:off x="4230245" y="4338844"/>
            <a:ext cx="3752005" cy="1777978"/>
          </a:xfrm>
          <a:prstGeom prst="rect">
            <a:avLst/>
          </a:prstGeom>
        </p:spPr>
        <p:txBody>
          <a:bodyPr/>
          <a:lstStyle/>
          <a:p>
            <a:pPr marL="285750" indent="-285750">
              <a:buFont typeface="Wingdings" panose="05000000000000000000" pitchFamily="2" charset="2"/>
              <a:buChar char="ü"/>
            </a:pPr>
            <a:r>
              <a:rPr lang="en-US" sz="1800"/>
              <a:t>Strong brand. </a:t>
            </a:r>
          </a:p>
          <a:p>
            <a:pPr marL="285750" indent="-285750">
              <a:buFont typeface="Wingdings" panose="05000000000000000000" pitchFamily="2" charset="2"/>
              <a:buChar char="ü"/>
            </a:pPr>
            <a:r>
              <a:rPr lang="en-US" sz="1800"/>
              <a:t>Franchise model. </a:t>
            </a:r>
          </a:p>
          <a:p>
            <a:pPr marL="285750" indent="-285750">
              <a:buFont typeface="Wingdings" panose="05000000000000000000" pitchFamily="2" charset="2"/>
              <a:buChar char="ü"/>
            </a:pPr>
            <a:r>
              <a:rPr lang="en-US" sz="1800"/>
              <a:t>Quality and delivery speed.</a:t>
            </a:r>
          </a:p>
          <a:p>
            <a:endParaRPr lang="en-US"/>
          </a:p>
        </p:txBody>
      </p:sp>
      <p:sp>
        <p:nvSpPr>
          <p:cNvPr id="26" name="Content Placeholder 15"/>
          <p:cNvSpPr>
            <a:spLocks noGrp="1"/>
          </p:cNvSpPr>
          <p:nvPr>
            <p:ph sz="quarter" idx="4294967295"/>
          </p:nvPr>
        </p:nvSpPr>
        <p:spPr>
          <a:xfrm>
            <a:off x="4226548" y="2289583"/>
            <a:ext cx="3202899" cy="1829655"/>
          </a:xfrm>
          <a:prstGeom prst="rect">
            <a:avLst/>
          </a:prstGeom>
        </p:spPr>
        <p:txBody>
          <a:bodyPr/>
          <a:lstStyle/>
          <a:p>
            <a:pPr marL="285750" indent="-285750">
              <a:buFont typeface="Wingdings" panose="05000000000000000000" pitchFamily="2" charset="2"/>
              <a:buChar char="ü"/>
            </a:pPr>
            <a:r>
              <a:rPr lang="en-US" sz="1800"/>
              <a:t>Pizza Hut. </a:t>
            </a:r>
          </a:p>
          <a:p>
            <a:pPr marL="285750" indent="-285750">
              <a:buFont typeface="Wingdings" panose="05000000000000000000" pitchFamily="2" charset="2"/>
              <a:buChar char="ü"/>
            </a:pPr>
            <a:r>
              <a:rPr lang="en-US" sz="1800"/>
              <a:t>Papa John's.</a:t>
            </a:r>
          </a:p>
          <a:p>
            <a:pPr marL="285750" indent="-285750">
              <a:buFont typeface="Wingdings" panose="05000000000000000000" pitchFamily="2" charset="2"/>
              <a:buChar char="ü"/>
            </a:pPr>
            <a:r>
              <a:rPr lang="en-US" sz="1800"/>
              <a:t>Little Caesars.</a:t>
            </a:r>
          </a:p>
          <a:p>
            <a:endParaRPr lang="en-US"/>
          </a:p>
        </p:txBody>
      </p:sp>
      <p:sp>
        <p:nvSpPr>
          <p:cNvPr id="28" name="Content Placeholder 18"/>
          <p:cNvSpPr>
            <a:spLocks noGrp="1"/>
          </p:cNvSpPr>
          <p:nvPr>
            <p:ph sz="quarter" idx="4294967295"/>
          </p:nvPr>
        </p:nvSpPr>
        <p:spPr>
          <a:xfrm>
            <a:off x="8285456" y="2289002"/>
            <a:ext cx="2889911" cy="1886479"/>
          </a:xfrm>
          <a:prstGeom prst="rect">
            <a:avLst/>
          </a:prstGeom>
        </p:spPr>
        <p:txBody>
          <a:bodyPr/>
          <a:lstStyle/>
          <a:p>
            <a:pPr marL="285750" indent="-285750">
              <a:buFont typeface="Wingdings" panose="05000000000000000000" pitchFamily="2" charset="2"/>
              <a:buChar char="ü"/>
            </a:pPr>
            <a:r>
              <a:rPr lang="en-US" sz="1800"/>
              <a:t>Poor quality food. </a:t>
            </a:r>
          </a:p>
          <a:p>
            <a:pPr marL="285750" indent="-285750">
              <a:buFont typeface="Wingdings" panose="05000000000000000000" pitchFamily="2" charset="2"/>
              <a:buChar char="ü"/>
            </a:pPr>
            <a:r>
              <a:rPr lang="en-US" sz="1800"/>
              <a:t>Inefficient operations. </a:t>
            </a:r>
          </a:p>
          <a:p>
            <a:pPr marL="285750" indent="-285750">
              <a:buFont typeface="Wingdings" panose="05000000000000000000" pitchFamily="2" charset="2"/>
              <a:buChar char="ü"/>
            </a:pPr>
            <a:r>
              <a:rPr lang="en-US" sz="1800"/>
              <a:t>Negative publicity. </a:t>
            </a:r>
          </a:p>
          <a:p>
            <a:endParaRPr lang="en-US"/>
          </a:p>
        </p:txBody>
      </p:sp>
      <p:pic>
        <p:nvPicPr>
          <p:cNvPr id="6" name="Picture 5" descr="A picture containing clipart&#10;&#10;Description automatically generated">
            <a:extLst>
              <a:ext uri="{FF2B5EF4-FFF2-40B4-BE49-F238E27FC236}">
                <a16:creationId xmlns:a16="http://schemas.microsoft.com/office/drawing/2014/main" id="{B40025D0-B910-88C4-6F6E-E80C32BAFD93}"/>
              </a:ext>
            </a:extLst>
          </p:cNvPr>
          <p:cNvPicPr>
            <a:picLocks noChangeAspect="1"/>
          </p:cNvPicPr>
          <p:nvPr/>
        </p:nvPicPr>
        <p:blipFill>
          <a:blip r:embed="rId5"/>
          <a:stretch>
            <a:fillRect/>
          </a:stretch>
        </p:blipFill>
        <p:spPr>
          <a:xfrm>
            <a:off x="8395405" y="3608962"/>
            <a:ext cx="2360419" cy="2054882"/>
          </a:xfrm>
          <a:prstGeom prst="rect">
            <a:avLst/>
          </a:prstGeom>
        </p:spPr>
      </p:pic>
      <p:pic>
        <p:nvPicPr>
          <p:cNvPr id="3" name="Audio Recording Apr 20, 2023 at 6:36:59 AM">
            <a:hlinkClick r:id="" action="ppaction://media"/>
            <a:extLst>
              <a:ext uri="{FF2B5EF4-FFF2-40B4-BE49-F238E27FC236}">
                <a16:creationId xmlns:a16="http://schemas.microsoft.com/office/drawing/2014/main" id="{85554857-8A54-37F8-3304-921ADC4ABD5C}"/>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0945812" y="394239"/>
            <a:ext cx="812800" cy="812800"/>
          </a:xfrm>
          <a:prstGeom prst="rect">
            <a:avLst/>
          </a:prstGeom>
        </p:spPr>
      </p:pic>
    </p:spTree>
    <p:extLst>
      <p:ext uri="{BB962C8B-B14F-4D97-AF65-F5344CB8AC3E}">
        <p14:creationId xmlns:p14="http://schemas.microsoft.com/office/powerpoint/2010/main" val="3783402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0272"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FFA191-5CCC-43CB-BD83-4F80ED362608}"/>
              </a:ext>
            </a:extLst>
          </p:cNvPr>
          <p:cNvSpPr>
            <a:spLocks noGrp="1"/>
          </p:cNvSpPr>
          <p:nvPr>
            <p:ph type="title"/>
          </p:nvPr>
        </p:nvSpPr>
        <p:spPr>
          <a:xfrm>
            <a:off x="4991730" y="2567940"/>
            <a:ext cx="7237740" cy="1722120"/>
          </a:xfrm>
        </p:spPr>
        <p:txBody>
          <a:bodyPr>
            <a:normAutofit/>
          </a:bodyPr>
          <a:lstStyle/>
          <a:p>
            <a:pPr algn="ctr"/>
            <a:r>
              <a:rPr lang="en-US"/>
              <a:t>internal </a:t>
            </a:r>
            <a:br>
              <a:rPr lang="en-US"/>
            </a:br>
            <a:r>
              <a:rPr lang="en-US"/>
              <a:t>organization analysis</a:t>
            </a:r>
          </a:p>
        </p:txBody>
      </p:sp>
      <p:sp>
        <p:nvSpPr>
          <p:cNvPr id="4" name="Date Placeholder 3">
            <a:extLst>
              <a:ext uri="{FF2B5EF4-FFF2-40B4-BE49-F238E27FC236}">
                <a16:creationId xmlns:a16="http://schemas.microsoft.com/office/drawing/2014/main" id="{31B56365-A39B-4311-A4B2-9532A148078E}"/>
              </a:ext>
            </a:extLst>
          </p:cNvPr>
          <p:cNvSpPr>
            <a:spLocks noGrp="1"/>
          </p:cNvSpPr>
          <p:nvPr>
            <p:ph type="dt" sz="half" idx="10"/>
          </p:nvPr>
        </p:nvSpPr>
        <p:spPr>
          <a:xfrm>
            <a:off x="838200" y="6356350"/>
            <a:ext cx="2743200" cy="365125"/>
          </a:xfrm>
        </p:spPr>
        <p:txBody>
          <a:bodyPr/>
          <a:lstStyle/>
          <a:p>
            <a:r>
              <a:rPr lang="en-US"/>
              <a:t>7/1/20XX</a:t>
            </a:r>
          </a:p>
        </p:txBody>
      </p:sp>
      <p:sp>
        <p:nvSpPr>
          <p:cNvPr id="26" name="Slide Number Placeholder 25">
            <a:extLst>
              <a:ext uri="{FF2B5EF4-FFF2-40B4-BE49-F238E27FC236}">
                <a16:creationId xmlns:a16="http://schemas.microsoft.com/office/drawing/2014/main" id="{D5B91C7E-39EC-4D18-BBDA-F8911C724E07}"/>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11</a:t>
            </a:fld>
            <a:endParaRPr lang="en-US"/>
          </a:p>
        </p:txBody>
      </p:sp>
      <p:pic>
        <p:nvPicPr>
          <p:cNvPr id="3" name="Recorded Sound">
            <a:hlinkClick r:id="" action="ppaction://media"/>
            <a:extLst>
              <a:ext uri="{FF2B5EF4-FFF2-40B4-BE49-F238E27FC236}">
                <a16:creationId xmlns:a16="http://schemas.microsoft.com/office/drawing/2014/main" id="{D5AC596A-DA61-1BA8-53B9-6A5A3D27A446}"/>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5791200" y="3124200"/>
            <a:ext cx="609600" cy="609600"/>
          </a:xfrm>
          <a:prstGeom prst="rect">
            <a:avLst/>
          </a:prstGeom>
        </p:spPr>
      </p:pic>
    </p:spTree>
    <p:extLst>
      <p:ext uri="{BB962C8B-B14F-4D97-AF65-F5344CB8AC3E}">
        <p14:creationId xmlns:p14="http://schemas.microsoft.com/office/powerpoint/2010/main" val="4184667675"/>
      </p:ext>
    </p:extLst>
  </p:cSld>
  <p:clrMapOvr>
    <a:masterClrMapping/>
  </p:clrMapOvr>
  <mc:AlternateContent xmlns:mc="http://schemas.openxmlformats.org/markup-compatibility/2006" xmlns:p14="http://schemas.microsoft.com/office/powerpoint/2010/main">
    <mc:Choice Requires="p14">
      <p:transition spd="slow" p14:dur="2000" advTm="5118"/>
    </mc:Choice>
    <mc:Fallback xmlns="">
      <p:transition spd="slow" advTm="5118"/>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118"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FEE4EE-CD6B-31F7-4309-71B130C3B285}"/>
              </a:ext>
            </a:extLst>
          </p:cNvPr>
          <p:cNvSpPr>
            <a:spLocks noGrp="1"/>
          </p:cNvSpPr>
          <p:nvPr>
            <p:ph type="title"/>
          </p:nvPr>
        </p:nvSpPr>
        <p:spPr/>
        <p:txBody>
          <a:bodyPr>
            <a:normAutofit/>
          </a:bodyPr>
          <a:lstStyle/>
          <a:p>
            <a:r>
              <a:rPr lang="en-GB" b="1">
                <a:effectLst/>
                <a:ea typeface="Times New Roman" panose="02020603050405020304" pitchFamily="18" charset="0"/>
              </a:rPr>
              <a:t>Corporate Structure</a:t>
            </a:r>
            <a:br>
              <a:rPr lang="en-US">
                <a:effectLst/>
                <a:ea typeface="Times New Roman" panose="02020603050405020304" pitchFamily="18" charset="0"/>
              </a:rPr>
            </a:br>
            <a:endParaRPr lang="en-US"/>
          </a:p>
        </p:txBody>
      </p:sp>
      <p:sp>
        <p:nvSpPr>
          <p:cNvPr id="4" name="Slide Number Placeholder 3">
            <a:extLst>
              <a:ext uri="{FF2B5EF4-FFF2-40B4-BE49-F238E27FC236}">
                <a16:creationId xmlns:a16="http://schemas.microsoft.com/office/drawing/2014/main" id="{C4DDC706-B8D4-FC10-4B08-4F7F5882C3F2}"/>
              </a:ext>
            </a:extLst>
          </p:cNvPr>
          <p:cNvSpPr>
            <a:spLocks noGrp="1"/>
          </p:cNvSpPr>
          <p:nvPr>
            <p:ph type="sldNum" sz="quarter" idx="12"/>
          </p:nvPr>
        </p:nvSpPr>
        <p:spPr/>
        <p:txBody>
          <a:bodyPr/>
          <a:lstStyle/>
          <a:p>
            <a:fld id="{B5CEABB6-07DC-46E8-9B57-56EC44A396E5}" type="slidenum">
              <a:rPr lang="en-US" smtClean="0"/>
              <a:pPr/>
              <a:t>12</a:t>
            </a:fld>
            <a:endParaRPr lang="en-US"/>
          </a:p>
        </p:txBody>
      </p:sp>
      <p:sp>
        <p:nvSpPr>
          <p:cNvPr id="5" name="Text Placeholder 4">
            <a:extLst>
              <a:ext uri="{FF2B5EF4-FFF2-40B4-BE49-F238E27FC236}">
                <a16:creationId xmlns:a16="http://schemas.microsoft.com/office/drawing/2014/main" id="{CB387C40-0CA7-CB08-335A-1BD9C5EAC6FE}"/>
              </a:ext>
            </a:extLst>
          </p:cNvPr>
          <p:cNvSpPr>
            <a:spLocks noGrp="1"/>
          </p:cNvSpPr>
          <p:nvPr>
            <p:ph type="body" sz="quarter" idx="13"/>
          </p:nvPr>
        </p:nvSpPr>
        <p:spPr>
          <a:xfrm>
            <a:off x="1566959" y="2294949"/>
            <a:ext cx="4114800" cy="822960"/>
          </a:xfrm>
        </p:spPr>
        <p:txBody>
          <a:bodyPr>
            <a:noAutofit/>
          </a:bodyPr>
          <a:lstStyle/>
          <a:p>
            <a:r>
              <a:rPr lang="en-GB" kern="0">
                <a:ea typeface="Times New Roman" panose="02020603050405020304" pitchFamily="18" charset="0"/>
              </a:rPr>
              <a:t>A</a:t>
            </a:r>
            <a:r>
              <a:rPr lang="en-GB" kern="0">
                <a:effectLst/>
                <a:ea typeface="Times New Roman" panose="02020603050405020304" pitchFamily="18" charset="0"/>
              </a:rPr>
              <a:t>llows the company to maintain control over its operations and respond quickly to changes in the market</a:t>
            </a:r>
            <a:r>
              <a:rPr lang="en-US" kern="0">
                <a:ea typeface="Times New Roman" panose="02020603050405020304" pitchFamily="18" charset="0"/>
              </a:rPr>
              <a:t>.</a:t>
            </a:r>
            <a:endParaRPr lang="en-US"/>
          </a:p>
        </p:txBody>
      </p:sp>
      <p:sp>
        <p:nvSpPr>
          <p:cNvPr id="6" name="Text Placeholder 5">
            <a:extLst>
              <a:ext uri="{FF2B5EF4-FFF2-40B4-BE49-F238E27FC236}">
                <a16:creationId xmlns:a16="http://schemas.microsoft.com/office/drawing/2014/main" id="{AB3503FF-2173-D451-A279-13068D6C56D6}"/>
              </a:ext>
            </a:extLst>
          </p:cNvPr>
          <p:cNvSpPr>
            <a:spLocks noGrp="1"/>
          </p:cNvSpPr>
          <p:nvPr>
            <p:ph type="body" sz="quarter" idx="15"/>
          </p:nvPr>
        </p:nvSpPr>
        <p:spPr>
          <a:xfrm>
            <a:off x="1544331" y="1688729"/>
            <a:ext cx="4767072" cy="757551"/>
          </a:xfrm>
        </p:spPr>
        <p:txBody>
          <a:bodyPr/>
          <a:lstStyle/>
          <a:p>
            <a:r>
              <a:rPr lang="en-GB"/>
              <a:t>CENTRALIZED CORPORATE STRUCTURE</a:t>
            </a:r>
            <a:endParaRPr lang="en-US"/>
          </a:p>
        </p:txBody>
      </p:sp>
      <p:sp>
        <p:nvSpPr>
          <p:cNvPr id="7" name="Text Placeholder 6">
            <a:extLst>
              <a:ext uri="{FF2B5EF4-FFF2-40B4-BE49-F238E27FC236}">
                <a16:creationId xmlns:a16="http://schemas.microsoft.com/office/drawing/2014/main" id="{2796F469-71C6-2F05-187E-55ED3DEA296B}"/>
              </a:ext>
            </a:extLst>
          </p:cNvPr>
          <p:cNvSpPr>
            <a:spLocks noGrp="1"/>
          </p:cNvSpPr>
          <p:nvPr>
            <p:ph type="body" sz="quarter" idx="16"/>
          </p:nvPr>
        </p:nvSpPr>
        <p:spPr>
          <a:xfrm>
            <a:off x="6553200" y="3908575"/>
            <a:ext cx="4114800" cy="822960"/>
          </a:xfrm>
        </p:spPr>
        <p:txBody>
          <a:bodyPr>
            <a:noAutofit/>
          </a:bodyPr>
          <a:lstStyle/>
          <a:p>
            <a:r>
              <a:rPr lang="en-GB" kern="0">
                <a:effectLst/>
                <a:ea typeface="Times New Roman" panose="02020603050405020304" pitchFamily="18" charset="0"/>
              </a:rPr>
              <a:t> CEO oversees all company operations, and  a team of senior management executives report to them</a:t>
            </a:r>
            <a:r>
              <a:rPr lang="en-US" kern="0">
                <a:ea typeface="Times New Roman" panose="02020603050405020304" pitchFamily="18" charset="0"/>
              </a:rPr>
              <a:t>.</a:t>
            </a:r>
            <a:endParaRPr lang="en-US"/>
          </a:p>
        </p:txBody>
      </p:sp>
      <p:sp>
        <p:nvSpPr>
          <p:cNvPr id="8" name="Text Placeholder 7">
            <a:extLst>
              <a:ext uri="{FF2B5EF4-FFF2-40B4-BE49-F238E27FC236}">
                <a16:creationId xmlns:a16="http://schemas.microsoft.com/office/drawing/2014/main" id="{EF84B6AF-5483-E6B7-74CE-C5BF43766422}"/>
              </a:ext>
            </a:extLst>
          </p:cNvPr>
          <p:cNvSpPr>
            <a:spLocks noGrp="1"/>
          </p:cNvSpPr>
          <p:nvPr>
            <p:ph type="body" sz="quarter" idx="17"/>
          </p:nvPr>
        </p:nvSpPr>
        <p:spPr>
          <a:xfrm>
            <a:off x="6553200" y="3418695"/>
            <a:ext cx="4114800" cy="428755"/>
          </a:xfrm>
        </p:spPr>
        <p:txBody>
          <a:bodyPr/>
          <a:lstStyle/>
          <a:p>
            <a:r>
              <a:rPr lang="en-US"/>
              <a:t>HIERARCHAL </a:t>
            </a:r>
          </a:p>
        </p:txBody>
      </p:sp>
      <p:sp>
        <p:nvSpPr>
          <p:cNvPr id="9" name="Text Placeholder 8">
            <a:extLst>
              <a:ext uri="{FF2B5EF4-FFF2-40B4-BE49-F238E27FC236}">
                <a16:creationId xmlns:a16="http://schemas.microsoft.com/office/drawing/2014/main" id="{286C2827-D69B-5C8F-1A23-C75EA79B86AA}"/>
              </a:ext>
            </a:extLst>
          </p:cNvPr>
          <p:cNvSpPr>
            <a:spLocks noGrp="1"/>
          </p:cNvSpPr>
          <p:nvPr>
            <p:ph type="body" sz="quarter" idx="18"/>
          </p:nvPr>
        </p:nvSpPr>
        <p:spPr>
          <a:xfrm>
            <a:off x="1566959" y="3989835"/>
            <a:ext cx="4114800" cy="822960"/>
          </a:xfrm>
        </p:spPr>
        <p:txBody>
          <a:bodyPr>
            <a:normAutofit/>
          </a:bodyPr>
          <a:lstStyle/>
          <a:p>
            <a:r>
              <a:rPr lang="en-GB" kern="0">
                <a:ea typeface="Times New Roman" panose="02020603050405020304" pitchFamily="18" charset="0"/>
              </a:rPr>
              <a:t>P</a:t>
            </a:r>
            <a:r>
              <a:rPr lang="en-GB" kern="0">
                <a:effectLst/>
                <a:ea typeface="Times New Roman" panose="02020603050405020304" pitchFamily="18" charset="0"/>
              </a:rPr>
              <a:t>romotes specialization and expertise in each functional area</a:t>
            </a:r>
            <a:r>
              <a:rPr lang="en-US" kern="0">
                <a:ea typeface="Times New Roman" panose="02020603050405020304" pitchFamily="18" charset="0"/>
              </a:rPr>
              <a:t>.</a:t>
            </a:r>
            <a:endParaRPr lang="en-US"/>
          </a:p>
        </p:txBody>
      </p:sp>
      <p:sp>
        <p:nvSpPr>
          <p:cNvPr id="10" name="Text Placeholder 9">
            <a:extLst>
              <a:ext uri="{FF2B5EF4-FFF2-40B4-BE49-F238E27FC236}">
                <a16:creationId xmlns:a16="http://schemas.microsoft.com/office/drawing/2014/main" id="{E01CAF36-AE65-CEA2-B971-345457A3EFD5}"/>
              </a:ext>
            </a:extLst>
          </p:cNvPr>
          <p:cNvSpPr>
            <a:spLocks noGrp="1"/>
          </p:cNvSpPr>
          <p:nvPr>
            <p:ph type="body" sz="quarter" idx="19"/>
          </p:nvPr>
        </p:nvSpPr>
        <p:spPr>
          <a:xfrm>
            <a:off x="939860" y="3420649"/>
            <a:ext cx="4114800" cy="428755"/>
          </a:xfrm>
        </p:spPr>
        <p:txBody>
          <a:bodyPr/>
          <a:lstStyle/>
          <a:p>
            <a:pPr algn="ctr"/>
            <a:r>
              <a:rPr lang="en-GB" sz="1800" kern="0">
                <a:effectLst/>
                <a:ea typeface="Times New Roman" panose="02020603050405020304" pitchFamily="18" charset="0"/>
              </a:rPr>
              <a:t> FUNCTIONAL </a:t>
            </a:r>
            <a:r>
              <a:rPr lang="en-GB" kern="0">
                <a:ea typeface="Times New Roman" panose="02020603050405020304" pitchFamily="18" charset="0"/>
              </a:rPr>
              <a:t>S</a:t>
            </a:r>
            <a:r>
              <a:rPr lang="en-GB" sz="1800" kern="0">
                <a:effectLst/>
                <a:ea typeface="Times New Roman" panose="02020603050405020304" pitchFamily="18" charset="0"/>
              </a:rPr>
              <a:t>TRUCTURE</a:t>
            </a:r>
            <a:endParaRPr lang="en-US"/>
          </a:p>
        </p:txBody>
      </p:sp>
      <p:sp>
        <p:nvSpPr>
          <p:cNvPr id="11" name="Text Placeholder 10">
            <a:extLst>
              <a:ext uri="{FF2B5EF4-FFF2-40B4-BE49-F238E27FC236}">
                <a16:creationId xmlns:a16="http://schemas.microsoft.com/office/drawing/2014/main" id="{D572D8AE-2A6F-9FC1-5D5F-03992753DA8E}"/>
              </a:ext>
            </a:extLst>
          </p:cNvPr>
          <p:cNvSpPr>
            <a:spLocks noGrp="1"/>
          </p:cNvSpPr>
          <p:nvPr>
            <p:ph type="body" sz="quarter" idx="20"/>
          </p:nvPr>
        </p:nvSpPr>
        <p:spPr>
          <a:xfrm>
            <a:off x="6553200" y="2475485"/>
            <a:ext cx="4114800" cy="822960"/>
          </a:xfrm>
        </p:spPr>
        <p:txBody>
          <a:bodyPr>
            <a:normAutofit/>
          </a:bodyPr>
          <a:lstStyle/>
          <a:p>
            <a:r>
              <a:rPr lang="en-GB" kern="0">
                <a:ea typeface="Times New Roman" panose="02020603050405020304" pitchFamily="18" charset="0"/>
              </a:rPr>
              <a:t>A</a:t>
            </a:r>
            <a:r>
              <a:rPr lang="en-GB" kern="0">
                <a:effectLst/>
                <a:ea typeface="Times New Roman" panose="02020603050405020304" pitchFamily="18" charset="0"/>
              </a:rPr>
              <a:t>llows for clear lines of communication and decision-making.</a:t>
            </a:r>
            <a:r>
              <a:rPr lang="en-US">
                <a:effectLst/>
              </a:rPr>
              <a:t> </a:t>
            </a:r>
            <a:endParaRPr lang="en-US"/>
          </a:p>
        </p:txBody>
      </p:sp>
      <p:sp>
        <p:nvSpPr>
          <p:cNvPr id="12" name="Text Placeholder 11">
            <a:extLst>
              <a:ext uri="{FF2B5EF4-FFF2-40B4-BE49-F238E27FC236}">
                <a16:creationId xmlns:a16="http://schemas.microsoft.com/office/drawing/2014/main" id="{B3F402E8-7B61-559C-D636-BAF1A41CF39E}"/>
              </a:ext>
            </a:extLst>
          </p:cNvPr>
          <p:cNvSpPr>
            <a:spLocks noGrp="1"/>
          </p:cNvSpPr>
          <p:nvPr>
            <p:ph type="body" sz="quarter" idx="21"/>
          </p:nvPr>
        </p:nvSpPr>
        <p:spPr>
          <a:xfrm>
            <a:off x="6557385" y="1688729"/>
            <a:ext cx="5136886" cy="691993"/>
          </a:xfrm>
        </p:spPr>
        <p:txBody>
          <a:bodyPr/>
          <a:lstStyle/>
          <a:p>
            <a:r>
              <a:rPr lang="en-GB" sz="1800" kern="0">
                <a:effectLst/>
                <a:ea typeface="Times New Roman" panose="02020603050405020304" pitchFamily="18" charset="0"/>
              </a:rPr>
              <a:t>CEO HOLDS ULTIMATE DECISION-MAKING POWER</a:t>
            </a:r>
            <a:r>
              <a:rPr lang="en-US">
                <a:effectLst/>
              </a:rPr>
              <a:t> </a:t>
            </a:r>
            <a:endParaRPr lang="en-US"/>
          </a:p>
        </p:txBody>
      </p:sp>
      <p:pic>
        <p:nvPicPr>
          <p:cNvPr id="15" name="Corporate structure.m4a">
            <a:hlinkClick r:id="" action="ppaction://media"/>
            <a:extLst>
              <a:ext uri="{FF2B5EF4-FFF2-40B4-BE49-F238E27FC236}">
                <a16:creationId xmlns:a16="http://schemas.microsoft.com/office/drawing/2014/main" id="{913FC2CC-0C37-C698-D6D4-B6DB34EBA7B9}"/>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533460" y="542656"/>
            <a:ext cx="812800" cy="812800"/>
          </a:xfrm>
          <a:prstGeom prst="rect">
            <a:avLst/>
          </a:prstGeom>
        </p:spPr>
      </p:pic>
    </p:spTree>
    <p:extLst>
      <p:ext uri="{BB962C8B-B14F-4D97-AF65-F5344CB8AC3E}">
        <p14:creationId xmlns:p14="http://schemas.microsoft.com/office/powerpoint/2010/main" val="1815605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3187" fill="hold"/>
                                        <p:tgtEl>
                                          <p:spTgt spid="1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5"/>
                </p:tgtEl>
              </p:cMediaNode>
            </p:audio>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B0D92C-BC97-B113-5B1F-4593A2590D97}"/>
              </a:ext>
            </a:extLst>
          </p:cNvPr>
          <p:cNvSpPr>
            <a:spLocks noGrp="1"/>
          </p:cNvSpPr>
          <p:nvPr>
            <p:ph type="title"/>
          </p:nvPr>
        </p:nvSpPr>
        <p:spPr/>
        <p:txBody>
          <a:bodyPr/>
          <a:lstStyle/>
          <a:p>
            <a:r>
              <a:rPr lang="en-US"/>
              <a:t>Corporate resources</a:t>
            </a:r>
          </a:p>
        </p:txBody>
      </p:sp>
      <p:sp>
        <p:nvSpPr>
          <p:cNvPr id="4" name="Slide Number Placeholder 3">
            <a:extLst>
              <a:ext uri="{FF2B5EF4-FFF2-40B4-BE49-F238E27FC236}">
                <a16:creationId xmlns:a16="http://schemas.microsoft.com/office/drawing/2014/main" id="{EF9DE972-A245-485B-C498-1D8B2C84C606}"/>
              </a:ext>
            </a:extLst>
          </p:cNvPr>
          <p:cNvSpPr>
            <a:spLocks noGrp="1"/>
          </p:cNvSpPr>
          <p:nvPr>
            <p:ph type="sldNum" sz="quarter" idx="12"/>
          </p:nvPr>
        </p:nvSpPr>
        <p:spPr/>
        <p:txBody>
          <a:bodyPr/>
          <a:lstStyle/>
          <a:p>
            <a:fld id="{B5CEABB6-07DC-46E8-9B57-56EC44A396E5}" type="slidenum">
              <a:rPr lang="en-US" smtClean="0"/>
              <a:pPr/>
              <a:t>13</a:t>
            </a:fld>
            <a:endParaRPr lang="en-US"/>
          </a:p>
        </p:txBody>
      </p:sp>
      <p:sp>
        <p:nvSpPr>
          <p:cNvPr id="5" name="Text Placeholder 4">
            <a:extLst>
              <a:ext uri="{FF2B5EF4-FFF2-40B4-BE49-F238E27FC236}">
                <a16:creationId xmlns:a16="http://schemas.microsoft.com/office/drawing/2014/main" id="{54A6978C-13CE-339B-BF5E-594F2AE3F7D2}"/>
              </a:ext>
            </a:extLst>
          </p:cNvPr>
          <p:cNvSpPr>
            <a:spLocks noGrp="1"/>
          </p:cNvSpPr>
          <p:nvPr>
            <p:ph type="body" sz="quarter" idx="13"/>
          </p:nvPr>
        </p:nvSpPr>
        <p:spPr/>
        <p:txBody>
          <a:bodyPr>
            <a:normAutofit fontScale="25000" lnSpcReduction="20000"/>
          </a:bodyPr>
          <a:lstStyle/>
          <a:p>
            <a:pPr marL="342900" indent="-342900">
              <a:buFont typeface="Arial" panose="020B0604020202020204" pitchFamily="34" charset="0"/>
              <a:buChar char="•"/>
            </a:pPr>
            <a:r>
              <a:rPr lang="en-GB" sz="5600" kern="0">
                <a:effectLst/>
                <a:ea typeface="Times New Roman" panose="02020603050405020304" pitchFamily="18" charset="0"/>
              </a:rPr>
              <a:t>Ability to connect with customers through various channels</a:t>
            </a:r>
          </a:p>
          <a:p>
            <a:pPr marL="342900" indent="-342900">
              <a:buFont typeface="Arial" panose="020B0604020202020204" pitchFamily="34" charset="0"/>
              <a:buChar char="•"/>
            </a:pPr>
            <a:r>
              <a:rPr lang="en-GB" sz="5600" kern="0">
                <a:effectLst/>
                <a:ea typeface="Times New Roman" panose="02020603050405020304" pitchFamily="18" charset="0"/>
              </a:rPr>
              <a:t>Strong focus on customer experience</a:t>
            </a:r>
          </a:p>
          <a:p>
            <a:endParaRPr lang="en-GB" sz="1800" kern="0">
              <a:effectLst/>
              <a:highlight>
                <a:srgbClr val="FFFF00"/>
              </a:highlight>
              <a:latin typeface="Times New Roman" panose="02020603050405020304" pitchFamily="18" charset="0"/>
              <a:ea typeface="Times New Roman" panose="02020603050405020304" pitchFamily="18" charset="0"/>
            </a:endParaRPr>
          </a:p>
        </p:txBody>
      </p:sp>
      <p:sp>
        <p:nvSpPr>
          <p:cNvPr id="6" name="Text Placeholder 5">
            <a:extLst>
              <a:ext uri="{FF2B5EF4-FFF2-40B4-BE49-F238E27FC236}">
                <a16:creationId xmlns:a16="http://schemas.microsoft.com/office/drawing/2014/main" id="{64F1CD15-CFB2-E0D4-45E0-384994AA7A89}"/>
              </a:ext>
            </a:extLst>
          </p:cNvPr>
          <p:cNvSpPr>
            <a:spLocks noGrp="1"/>
          </p:cNvSpPr>
          <p:nvPr>
            <p:ph type="body" sz="quarter" idx="15"/>
          </p:nvPr>
        </p:nvSpPr>
        <p:spPr/>
        <p:txBody>
          <a:bodyPr/>
          <a:lstStyle/>
          <a:p>
            <a:r>
              <a:rPr lang="en-US"/>
              <a:t>1- MARKETING</a:t>
            </a:r>
          </a:p>
        </p:txBody>
      </p:sp>
      <p:sp>
        <p:nvSpPr>
          <p:cNvPr id="7" name="Text Placeholder 6">
            <a:extLst>
              <a:ext uri="{FF2B5EF4-FFF2-40B4-BE49-F238E27FC236}">
                <a16:creationId xmlns:a16="http://schemas.microsoft.com/office/drawing/2014/main" id="{04F71278-3210-499E-BEE7-1D3046DA4E33}"/>
              </a:ext>
            </a:extLst>
          </p:cNvPr>
          <p:cNvSpPr>
            <a:spLocks noGrp="1"/>
          </p:cNvSpPr>
          <p:nvPr>
            <p:ph type="body" sz="quarter" idx="16"/>
          </p:nvPr>
        </p:nvSpPr>
        <p:spPr>
          <a:xfrm>
            <a:off x="1764862" y="3915002"/>
            <a:ext cx="5550338" cy="1027789"/>
          </a:xfrm>
        </p:spPr>
        <p:txBody>
          <a:bodyPr>
            <a:noAutofit/>
          </a:bodyPr>
          <a:lstStyle/>
          <a:p>
            <a:pPr marL="285750" indent="-285750">
              <a:buFont typeface="Arial" panose="020B0604020202020204" pitchFamily="34" charset="0"/>
              <a:buChar char="•"/>
            </a:pPr>
            <a:r>
              <a:rPr lang="en-GB" kern="0">
                <a:ea typeface="Times New Roman" panose="02020603050405020304" pitchFamily="18" charset="0"/>
              </a:rPr>
              <a:t>Its </a:t>
            </a:r>
            <a:r>
              <a:rPr lang="en-GB" kern="0">
                <a:effectLst/>
                <a:ea typeface="Times New Roman" panose="02020603050405020304" pitchFamily="18" charset="0"/>
              </a:rPr>
              <a:t>current ratio indicates </a:t>
            </a:r>
            <a:r>
              <a:rPr lang="en-GB" kern="0">
                <a:ea typeface="Times New Roman" panose="02020603050405020304" pitchFamily="18" charset="0"/>
              </a:rPr>
              <a:t>Domino’</a:t>
            </a:r>
            <a:r>
              <a:rPr lang="en-GB" kern="0">
                <a:effectLst/>
                <a:ea typeface="Times New Roman" panose="02020603050405020304" pitchFamily="18" charset="0"/>
              </a:rPr>
              <a:t>s strong financial position</a:t>
            </a:r>
          </a:p>
          <a:p>
            <a:pPr marL="285750" indent="-285750">
              <a:buFont typeface="Arial" panose="020B0604020202020204" pitchFamily="34" charset="0"/>
              <a:buChar char="•"/>
            </a:pPr>
            <a:r>
              <a:rPr lang="en-GB" kern="0">
                <a:effectLst/>
                <a:ea typeface="Times New Roman" panose="02020603050405020304" pitchFamily="18" charset="0"/>
              </a:rPr>
              <a:t>Domino’s price/earnings (P/E) ratio is higher than the industry average </a:t>
            </a:r>
          </a:p>
        </p:txBody>
      </p:sp>
      <p:sp>
        <p:nvSpPr>
          <p:cNvPr id="8" name="Text Placeholder 7">
            <a:extLst>
              <a:ext uri="{FF2B5EF4-FFF2-40B4-BE49-F238E27FC236}">
                <a16:creationId xmlns:a16="http://schemas.microsoft.com/office/drawing/2014/main" id="{BD03DE37-2308-1C00-4A80-8453C2F8CA37}"/>
              </a:ext>
            </a:extLst>
          </p:cNvPr>
          <p:cNvSpPr>
            <a:spLocks noGrp="1"/>
          </p:cNvSpPr>
          <p:nvPr>
            <p:ph type="body" sz="quarter" idx="17"/>
          </p:nvPr>
        </p:nvSpPr>
        <p:spPr>
          <a:xfrm>
            <a:off x="1764862" y="3481418"/>
            <a:ext cx="4114800" cy="428755"/>
          </a:xfrm>
        </p:spPr>
        <p:txBody>
          <a:bodyPr/>
          <a:lstStyle/>
          <a:p>
            <a:r>
              <a:rPr lang="en-US"/>
              <a:t>3- FINANCE</a:t>
            </a:r>
          </a:p>
        </p:txBody>
      </p:sp>
      <p:sp>
        <p:nvSpPr>
          <p:cNvPr id="9" name="Text Placeholder 8">
            <a:extLst>
              <a:ext uri="{FF2B5EF4-FFF2-40B4-BE49-F238E27FC236}">
                <a16:creationId xmlns:a16="http://schemas.microsoft.com/office/drawing/2014/main" id="{63B45B7D-6595-DFC8-0890-D0F9027D12A3}"/>
              </a:ext>
            </a:extLst>
          </p:cNvPr>
          <p:cNvSpPr>
            <a:spLocks noGrp="1"/>
          </p:cNvSpPr>
          <p:nvPr>
            <p:ph type="body" sz="quarter" idx="18"/>
          </p:nvPr>
        </p:nvSpPr>
        <p:spPr/>
        <p:txBody>
          <a:bodyPr>
            <a:noAutofit/>
          </a:bodyPr>
          <a:lstStyle/>
          <a:p>
            <a:pPr marL="285750" indent="-285750">
              <a:buFont typeface="Arial" panose="020B0604020202020204" pitchFamily="34" charset="0"/>
              <a:buChar char="•"/>
            </a:pPr>
            <a:r>
              <a:rPr lang="en-GB" kern="0">
                <a:ea typeface="Times New Roman" panose="02020603050405020304" pitchFamily="18" charset="0"/>
              </a:rPr>
              <a:t>W</a:t>
            </a:r>
            <a:r>
              <a:rPr lang="en-GB" kern="0">
                <a:effectLst/>
                <a:ea typeface="Times New Roman" panose="02020603050405020304" pitchFamily="18" charset="0"/>
              </a:rPr>
              <a:t>ell-established operational </a:t>
            </a:r>
            <a:r>
              <a:rPr lang="en-GB" kern="0">
                <a:ea typeface="Times New Roman" panose="02020603050405020304" pitchFamily="18" charset="0"/>
              </a:rPr>
              <a:t>s</a:t>
            </a:r>
            <a:r>
              <a:rPr lang="en-GB" kern="0">
                <a:effectLst/>
                <a:ea typeface="Times New Roman" panose="02020603050405020304" pitchFamily="18" charset="0"/>
              </a:rPr>
              <a:t>upply chain management system </a:t>
            </a:r>
          </a:p>
          <a:p>
            <a:pPr marL="285750" indent="-285750">
              <a:buFont typeface="Arial" panose="020B0604020202020204" pitchFamily="34" charset="0"/>
              <a:buChar char="•"/>
            </a:pPr>
            <a:r>
              <a:rPr lang="en-US"/>
              <a:t>Advanced technology</a:t>
            </a:r>
          </a:p>
        </p:txBody>
      </p:sp>
      <p:sp>
        <p:nvSpPr>
          <p:cNvPr id="10" name="Text Placeholder 9">
            <a:extLst>
              <a:ext uri="{FF2B5EF4-FFF2-40B4-BE49-F238E27FC236}">
                <a16:creationId xmlns:a16="http://schemas.microsoft.com/office/drawing/2014/main" id="{5DB52F2E-9967-6449-9A25-E19D0F484929}"/>
              </a:ext>
            </a:extLst>
          </p:cNvPr>
          <p:cNvSpPr>
            <a:spLocks noGrp="1"/>
          </p:cNvSpPr>
          <p:nvPr>
            <p:ph type="body" sz="quarter" idx="19"/>
          </p:nvPr>
        </p:nvSpPr>
        <p:spPr/>
        <p:txBody>
          <a:bodyPr/>
          <a:lstStyle/>
          <a:p>
            <a:r>
              <a:rPr lang="en-US"/>
              <a:t>2- OPERATIONS</a:t>
            </a:r>
          </a:p>
        </p:txBody>
      </p:sp>
      <p:pic>
        <p:nvPicPr>
          <p:cNvPr id="15" name="Marketing.m4a">
            <a:hlinkClick r:id="" action="ppaction://media"/>
            <a:extLst>
              <a:ext uri="{FF2B5EF4-FFF2-40B4-BE49-F238E27FC236}">
                <a16:creationId xmlns:a16="http://schemas.microsoft.com/office/drawing/2014/main" id="{35494948-7E7E-CE26-A320-C8A62BE79A72}"/>
              </a:ext>
            </a:extLst>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890587" y="1487116"/>
            <a:ext cx="812800" cy="812800"/>
          </a:xfrm>
          <a:prstGeom prst="rect">
            <a:avLst/>
          </a:prstGeom>
        </p:spPr>
      </p:pic>
      <p:pic>
        <p:nvPicPr>
          <p:cNvPr id="16" name="Operations.m4a">
            <a:hlinkClick r:id="" action="ppaction://media"/>
            <a:extLst>
              <a:ext uri="{FF2B5EF4-FFF2-40B4-BE49-F238E27FC236}">
                <a16:creationId xmlns:a16="http://schemas.microsoft.com/office/drawing/2014/main" id="{17BA92FA-9F39-E479-50A7-7CC84E90A759}"/>
              </a:ext>
            </a:extLst>
          </p:cNvPr>
          <p:cNvPicPr>
            <a:picLocks noChangeAspect="1"/>
          </p:cNvPicPr>
          <p:nvPr>
            <a:audioFile r:link="rId4"/>
            <p:extLst>
              <p:ext uri="{DAA4B4D4-6D71-4841-9C94-3DE7FCFB9230}">
                <p14:media xmlns:p14="http://schemas.microsoft.com/office/powerpoint/2010/main" r:embed="rId3"/>
              </p:ext>
            </p:extLst>
          </p:nvPr>
        </p:nvPicPr>
        <p:blipFill>
          <a:blip r:embed="rId8"/>
          <a:stretch>
            <a:fillRect/>
          </a:stretch>
        </p:blipFill>
        <p:spPr>
          <a:xfrm>
            <a:off x="9713038" y="1648274"/>
            <a:ext cx="812800" cy="812800"/>
          </a:xfrm>
          <a:prstGeom prst="rect">
            <a:avLst/>
          </a:prstGeom>
        </p:spPr>
      </p:pic>
      <p:pic>
        <p:nvPicPr>
          <p:cNvPr id="17" name="Finance.m4a">
            <a:hlinkClick r:id="" action="ppaction://media"/>
            <a:extLst>
              <a:ext uri="{FF2B5EF4-FFF2-40B4-BE49-F238E27FC236}">
                <a16:creationId xmlns:a16="http://schemas.microsoft.com/office/drawing/2014/main" id="{0047177F-5D75-B068-C1FD-096B517147B3}"/>
              </a:ext>
            </a:extLst>
          </p:cNvPr>
          <p:cNvPicPr>
            <a:picLocks noChangeAspect="1"/>
          </p:cNvPicPr>
          <p:nvPr>
            <a:audioFile r:link="rId6"/>
            <p:extLst>
              <p:ext uri="{DAA4B4D4-6D71-4841-9C94-3DE7FCFB9230}">
                <p14:media xmlns:p14="http://schemas.microsoft.com/office/powerpoint/2010/main" r:embed="rId5"/>
              </p:ext>
            </p:extLst>
          </p:nvPr>
        </p:nvPicPr>
        <p:blipFill>
          <a:blip r:embed="rId8"/>
          <a:stretch>
            <a:fillRect/>
          </a:stretch>
        </p:blipFill>
        <p:spPr>
          <a:xfrm>
            <a:off x="804862" y="3530593"/>
            <a:ext cx="812800" cy="812800"/>
          </a:xfrm>
          <a:prstGeom prst="rect">
            <a:avLst/>
          </a:prstGeom>
        </p:spPr>
      </p:pic>
    </p:spTree>
    <p:extLst>
      <p:ext uri="{BB962C8B-B14F-4D97-AF65-F5344CB8AC3E}">
        <p14:creationId xmlns:p14="http://schemas.microsoft.com/office/powerpoint/2010/main" val="4010719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80854" fill="hold"/>
                                        <p:tgtEl>
                                          <p:spTgt spid="15"/>
                                        </p:tgtEl>
                                      </p:cBhvr>
                                    </p:cmd>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57775" fill="hold"/>
                                        <p:tgtEl>
                                          <p:spTgt spid="16"/>
                                        </p:tgtEl>
                                      </p:cBhvr>
                                    </p:cmd>
                                  </p:childTnLst>
                                </p:cTn>
                              </p:par>
                            </p:childTnLst>
                          </p:cTn>
                        </p:par>
                      </p:childTnLst>
                    </p:cTn>
                  </p:par>
                  <p:par>
                    <p:cTn id="11" fill="hold">
                      <p:stCondLst>
                        <p:cond delay="indefinite"/>
                      </p:stCondLst>
                      <p:childTnLst>
                        <p:par>
                          <p:cTn id="12" fill="hold">
                            <p:stCondLst>
                              <p:cond delay="0"/>
                            </p:stCondLst>
                            <p:childTnLst>
                              <p:par>
                                <p:cTn id="13" presetID="1" presetClass="mediacall" presetSubtype="0" fill="hold" nodeType="clickEffect">
                                  <p:stCondLst>
                                    <p:cond delay="0"/>
                                  </p:stCondLst>
                                  <p:childTnLst>
                                    <p:cmd type="call" cmd="playFrom(0.0)">
                                      <p:cBhvr>
                                        <p:cTn id="14" dur="16165" fill="hold"/>
                                        <p:tgtEl>
                                          <p:spTgt spid="17"/>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15" fill="hold" display="0">
                  <p:stCondLst>
                    <p:cond delay="indefinite"/>
                  </p:stCondLst>
                  <p:endCondLst>
                    <p:cond evt="onStopAudio" delay="0">
                      <p:tgtEl>
                        <p:sldTgt/>
                      </p:tgtEl>
                    </p:cond>
                  </p:endCondLst>
                </p:cTn>
                <p:tgtEl>
                  <p:spTgt spid="15"/>
                </p:tgtEl>
              </p:cMediaNode>
            </p:audio>
            <p:audio>
              <p:cMediaNode vol="80000">
                <p:cTn id="16" fill="hold" display="0">
                  <p:stCondLst>
                    <p:cond delay="indefinite"/>
                  </p:stCondLst>
                  <p:endCondLst>
                    <p:cond evt="onStopAudio" delay="0">
                      <p:tgtEl>
                        <p:sldTgt/>
                      </p:tgtEl>
                    </p:cond>
                  </p:endCondLst>
                </p:cTn>
                <p:tgtEl>
                  <p:spTgt spid="16"/>
                </p:tgtEl>
              </p:cMediaNode>
            </p:audio>
            <p:audio>
              <p:cMediaNode vol="80000">
                <p:cTn id="17" fill="hold" display="0">
                  <p:stCondLst>
                    <p:cond delay="indefinite"/>
                  </p:stCondLst>
                  <p:endCondLst>
                    <p:cond evt="onStopAudio" delay="0">
                      <p:tgtEl>
                        <p:sldTgt/>
                      </p:tgtEl>
                    </p:cond>
                  </p:endCondLst>
                </p:cTn>
                <p:tgtEl>
                  <p:spTgt spid="17"/>
                </p:tgtEl>
              </p:cMediaNode>
            </p:audio>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AD2AE59-5630-4D5C-83A9-4CDEF4D7DCFB}"/>
              </a:ext>
            </a:extLst>
          </p:cNvPr>
          <p:cNvSpPr>
            <a:spLocks noGrp="1"/>
          </p:cNvSpPr>
          <p:nvPr>
            <p:ph type="title"/>
          </p:nvPr>
        </p:nvSpPr>
        <p:spPr>
          <a:xfrm>
            <a:off x="838200" y="765174"/>
            <a:ext cx="10515600" cy="1325563"/>
          </a:xfrm>
        </p:spPr>
        <p:txBody>
          <a:bodyPr>
            <a:noAutofit/>
          </a:bodyPr>
          <a:lstStyle/>
          <a:p>
            <a:pPr algn="ctr"/>
            <a:r>
              <a:rPr kumimoji="0" lang="en-GB" altLang="en-US" b="0" i="0" u="none" strike="noStrike" cap="none" normalizeH="0" baseline="0">
                <a:ln>
                  <a:noFill/>
                </a:ln>
                <a:solidFill>
                  <a:schemeClr val="tx1"/>
                </a:solidFill>
                <a:effectLst/>
                <a:ea typeface="Times New Roman" panose="02020603050405020304" pitchFamily="18" charset="0"/>
              </a:rPr>
              <a:t>SUMMARY OF FINANCIAL RATIOS AS OF DECEMBER 31, 2022</a:t>
            </a:r>
            <a:br>
              <a:rPr kumimoji="0" lang="en-GB" altLang="en-US" b="0" i="0" u="none" strike="noStrike" cap="none" normalizeH="0" baseline="0">
                <a:ln>
                  <a:noFill/>
                </a:ln>
                <a:solidFill>
                  <a:schemeClr val="tx1"/>
                </a:solidFill>
                <a:effectLst/>
              </a:rPr>
            </a:br>
            <a:endParaRPr lang="en-US"/>
          </a:p>
        </p:txBody>
      </p:sp>
      <p:sp>
        <p:nvSpPr>
          <p:cNvPr id="38" name="Slide Number Placeholder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14</a:t>
            </a:fld>
            <a:endParaRPr lang="en-US"/>
          </a:p>
        </p:txBody>
      </p:sp>
      <p:graphicFrame>
        <p:nvGraphicFramePr>
          <p:cNvPr id="17" name="Table 16">
            <a:extLst>
              <a:ext uri="{FF2B5EF4-FFF2-40B4-BE49-F238E27FC236}">
                <a16:creationId xmlns:a16="http://schemas.microsoft.com/office/drawing/2014/main" id="{2B676F63-2B58-54F9-8BAB-C5D99E80D887}"/>
              </a:ext>
            </a:extLst>
          </p:cNvPr>
          <p:cNvGraphicFramePr>
            <a:graphicFrameLocks noGrp="1"/>
          </p:cNvGraphicFramePr>
          <p:nvPr>
            <p:extLst>
              <p:ext uri="{D42A27DB-BD31-4B8C-83A1-F6EECF244321}">
                <p14:modId xmlns:p14="http://schemas.microsoft.com/office/powerpoint/2010/main" val="4000750447"/>
              </p:ext>
            </p:extLst>
          </p:nvPr>
        </p:nvGraphicFramePr>
        <p:xfrm>
          <a:off x="2797968" y="2090737"/>
          <a:ext cx="6817520" cy="2933703"/>
        </p:xfrm>
        <a:graphic>
          <a:graphicData uri="http://schemas.openxmlformats.org/drawingml/2006/table">
            <a:tbl>
              <a:tblPr firstRow="1" firstCol="1" bandRow="1">
                <a:tableStyleId>{5C22544A-7EE6-4342-B048-85BDC9FD1C3A}</a:tableStyleId>
              </a:tblPr>
              <a:tblGrid>
                <a:gridCol w="3408760">
                  <a:extLst>
                    <a:ext uri="{9D8B030D-6E8A-4147-A177-3AD203B41FA5}">
                      <a16:colId xmlns:a16="http://schemas.microsoft.com/office/drawing/2014/main" val="2139489254"/>
                    </a:ext>
                  </a:extLst>
                </a:gridCol>
                <a:gridCol w="3408760">
                  <a:extLst>
                    <a:ext uri="{9D8B030D-6E8A-4147-A177-3AD203B41FA5}">
                      <a16:colId xmlns:a16="http://schemas.microsoft.com/office/drawing/2014/main" val="677154714"/>
                    </a:ext>
                  </a:extLst>
                </a:gridCol>
              </a:tblGrid>
              <a:tr h="596255">
                <a:tc>
                  <a:txBody>
                    <a:bodyPr/>
                    <a:lstStyle/>
                    <a:p>
                      <a:pPr marL="0" marR="0">
                        <a:lnSpc>
                          <a:spcPct val="200000"/>
                        </a:lnSpc>
                        <a:spcBef>
                          <a:spcPts val="0"/>
                        </a:spcBef>
                        <a:spcAft>
                          <a:spcPts val="0"/>
                        </a:spcAft>
                      </a:pPr>
                      <a:r>
                        <a:rPr lang="en-GB" sz="1200">
                          <a:effectLst/>
                        </a:rPr>
                        <a:t>Current ratio</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marL="0" marR="0">
                        <a:lnSpc>
                          <a:spcPct val="200000"/>
                        </a:lnSpc>
                        <a:spcBef>
                          <a:spcPts val="0"/>
                        </a:spcBef>
                        <a:spcAft>
                          <a:spcPts val="0"/>
                        </a:spcAft>
                      </a:pPr>
                      <a:r>
                        <a:rPr lang="en-GB" sz="1200">
                          <a:effectLst/>
                        </a:rPr>
                        <a:t>1.47</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964135371"/>
                  </a:ext>
                </a:extLst>
              </a:tr>
              <a:tr h="584362">
                <a:tc>
                  <a:txBody>
                    <a:bodyPr/>
                    <a:lstStyle/>
                    <a:p>
                      <a:pPr marL="0" marR="0">
                        <a:lnSpc>
                          <a:spcPct val="200000"/>
                        </a:lnSpc>
                        <a:spcBef>
                          <a:spcPts val="0"/>
                        </a:spcBef>
                        <a:spcAft>
                          <a:spcPts val="0"/>
                        </a:spcAft>
                      </a:pPr>
                      <a:r>
                        <a:rPr lang="en-GB" sz="1200">
                          <a:effectLst/>
                        </a:rPr>
                        <a:t>Return on investment (ROI)</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marL="0" marR="0">
                        <a:lnSpc>
                          <a:spcPct val="200000"/>
                        </a:lnSpc>
                        <a:spcBef>
                          <a:spcPts val="0"/>
                        </a:spcBef>
                        <a:spcAft>
                          <a:spcPts val="0"/>
                        </a:spcAft>
                      </a:pPr>
                      <a:r>
                        <a:rPr lang="en-GB" sz="1200">
                          <a:effectLst/>
                        </a:rPr>
                        <a:t>58.105</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928712277"/>
                  </a:ext>
                </a:extLst>
              </a:tr>
              <a:tr h="584362">
                <a:tc>
                  <a:txBody>
                    <a:bodyPr/>
                    <a:lstStyle/>
                    <a:p>
                      <a:pPr marL="0" marR="0">
                        <a:lnSpc>
                          <a:spcPct val="200000"/>
                        </a:lnSpc>
                        <a:spcBef>
                          <a:spcPts val="0"/>
                        </a:spcBef>
                        <a:spcAft>
                          <a:spcPts val="0"/>
                        </a:spcAft>
                      </a:pPr>
                      <a:r>
                        <a:rPr lang="en-GB" sz="1200">
                          <a:effectLst/>
                        </a:rPr>
                        <a:t>Return on equity (ROE) </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marL="0" marR="0">
                        <a:lnSpc>
                          <a:spcPct val="200000"/>
                        </a:lnSpc>
                        <a:spcBef>
                          <a:spcPts val="0"/>
                        </a:spcBef>
                        <a:spcAft>
                          <a:spcPts val="0"/>
                        </a:spcAft>
                      </a:pPr>
                      <a:r>
                        <a:rPr lang="en-GB" sz="1200">
                          <a:effectLst/>
                        </a:rPr>
                        <a:t>-10.796</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2389217265"/>
                  </a:ext>
                </a:extLst>
              </a:tr>
              <a:tr h="584362">
                <a:tc>
                  <a:txBody>
                    <a:bodyPr/>
                    <a:lstStyle/>
                    <a:p>
                      <a:pPr marL="0" marR="0">
                        <a:lnSpc>
                          <a:spcPct val="200000"/>
                        </a:lnSpc>
                        <a:spcBef>
                          <a:spcPts val="0"/>
                        </a:spcBef>
                        <a:spcAft>
                          <a:spcPts val="0"/>
                        </a:spcAft>
                      </a:pPr>
                      <a:r>
                        <a:rPr lang="en-GB" sz="1200">
                          <a:effectLst/>
                        </a:rPr>
                        <a:t>Debt to equity ratio</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marL="0" marR="0">
                        <a:lnSpc>
                          <a:spcPct val="200000"/>
                        </a:lnSpc>
                        <a:spcBef>
                          <a:spcPts val="0"/>
                        </a:spcBef>
                        <a:spcAft>
                          <a:spcPts val="0"/>
                        </a:spcAft>
                      </a:pPr>
                      <a:r>
                        <a:rPr lang="en-GB" sz="1200">
                          <a:effectLst/>
                        </a:rPr>
                        <a:t>-1.1989</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3837023427"/>
                  </a:ext>
                </a:extLst>
              </a:tr>
              <a:tr h="584362">
                <a:tc>
                  <a:txBody>
                    <a:bodyPr/>
                    <a:lstStyle/>
                    <a:p>
                      <a:pPr marL="0" marR="0">
                        <a:lnSpc>
                          <a:spcPct val="200000"/>
                        </a:lnSpc>
                        <a:spcBef>
                          <a:spcPts val="0"/>
                        </a:spcBef>
                        <a:spcAft>
                          <a:spcPts val="0"/>
                        </a:spcAft>
                      </a:pPr>
                      <a:r>
                        <a:rPr lang="en-GB" sz="1200">
                          <a:effectLst/>
                        </a:rPr>
                        <a:t>Price/Earnings (P/E)</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tc>
                  <a:txBody>
                    <a:bodyPr/>
                    <a:lstStyle/>
                    <a:p>
                      <a:pPr marL="0" marR="0">
                        <a:lnSpc>
                          <a:spcPct val="200000"/>
                        </a:lnSpc>
                        <a:spcBef>
                          <a:spcPts val="0"/>
                        </a:spcBef>
                        <a:spcAft>
                          <a:spcPts val="0"/>
                        </a:spcAft>
                      </a:pPr>
                      <a:r>
                        <a:rPr lang="en-GB" sz="1200">
                          <a:effectLst/>
                        </a:rPr>
                        <a:t>27.11</a:t>
                      </a:r>
                      <a:endParaRPr lang="en-US" sz="110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1292804822"/>
                  </a:ext>
                </a:extLst>
              </a:tr>
            </a:tbl>
          </a:graphicData>
        </a:graphic>
      </p:graphicFrame>
      <p:pic>
        <p:nvPicPr>
          <p:cNvPr id="18" name="Ratios.m4a">
            <a:hlinkClick r:id="" action="ppaction://media"/>
            <a:extLst>
              <a:ext uri="{FF2B5EF4-FFF2-40B4-BE49-F238E27FC236}">
                <a16:creationId xmlns:a16="http://schemas.microsoft.com/office/drawing/2014/main" id="{A03D7ED9-AC0F-D928-46EC-7ED7892EE800}"/>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38200" y="1785142"/>
            <a:ext cx="812800" cy="812800"/>
          </a:xfrm>
          <a:prstGeom prst="rect">
            <a:avLst/>
          </a:prstGeom>
        </p:spPr>
      </p:pic>
    </p:spTree>
    <p:extLst>
      <p:ext uri="{BB962C8B-B14F-4D97-AF65-F5344CB8AC3E}">
        <p14:creationId xmlns:p14="http://schemas.microsoft.com/office/powerpoint/2010/main" val="2804605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93164" fill="hold"/>
                                        <p:tgtEl>
                                          <p:spTgt spid="18"/>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8"/>
                </p:tgtEl>
              </p:cMediaNode>
            </p:audio>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182260-346F-37F1-F823-E057BA4F71AC}"/>
              </a:ext>
            </a:extLst>
          </p:cNvPr>
          <p:cNvSpPr>
            <a:spLocks noGrp="1"/>
          </p:cNvSpPr>
          <p:nvPr>
            <p:ph type="title"/>
          </p:nvPr>
        </p:nvSpPr>
        <p:spPr/>
        <p:txBody>
          <a:bodyPr/>
          <a:lstStyle/>
          <a:p>
            <a:r>
              <a:rPr lang="en-US" dirty="0"/>
              <a:t>Core competencies</a:t>
            </a:r>
          </a:p>
        </p:txBody>
      </p:sp>
      <p:sp>
        <p:nvSpPr>
          <p:cNvPr id="4" name="Slide Number Placeholder 3">
            <a:extLst>
              <a:ext uri="{FF2B5EF4-FFF2-40B4-BE49-F238E27FC236}">
                <a16:creationId xmlns:a16="http://schemas.microsoft.com/office/drawing/2014/main" id="{458BE844-11CE-FEF2-568F-F14D6210B352}"/>
              </a:ext>
            </a:extLst>
          </p:cNvPr>
          <p:cNvSpPr>
            <a:spLocks noGrp="1"/>
          </p:cNvSpPr>
          <p:nvPr>
            <p:ph type="sldNum" sz="quarter" idx="12"/>
          </p:nvPr>
        </p:nvSpPr>
        <p:spPr/>
        <p:txBody>
          <a:bodyPr/>
          <a:lstStyle/>
          <a:p>
            <a:fld id="{B5CEABB6-07DC-46E8-9B57-56EC44A396E5}" type="slidenum">
              <a:rPr lang="en-US" smtClean="0"/>
              <a:pPr/>
              <a:t>15</a:t>
            </a:fld>
            <a:endParaRPr lang="en-US"/>
          </a:p>
        </p:txBody>
      </p:sp>
      <p:sp>
        <p:nvSpPr>
          <p:cNvPr id="5" name="Text Placeholder 4">
            <a:extLst>
              <a:ext uri="{FF2B5EF4-FFF2-40B4-BE49-F238E27FC236}">
                <a16:creationId xmlns:a16="http://schemas.microsoft.com/office/drawing/2014/main" id="{A983A8F3-77D8-E22D-654F-8931103EBC83}"/>
              </a:ext>
            </a:extLst>
          </p:cNvPr>
          <p:cNvSpPr>
            <a:spLocks noGrp="1"/>
          </p:cNvSpPr>
          <p:nvPr>
            <p:ph type="body" sz="quarter" idx="13"/>
          </p:nvPr>
        </p:nvSpPr>
        <p:spPr>
          <a:xfrm>
            <a:off x="1538287" y="2280435"/>
            <a:ext cx="4114800" cy="822960"/>
          </a:xfrm>
        </p:spPr>
        <p:txBody>
          <a:bodyPr>
            <a:normAutofit/>
          </a:bodyPr>
          <a:lstStyle/>
          <a:p>
            <a:r>
              <a:rPr lang="en-GB" kern="0">
                <a:ea typeface="Times New Roman" panose="02020603050405020304" pitchFamily="18" charset="0"/>
              </a:rPr>
              <a:t>E</a:t>
            </a:r>
            <a:r>
              <a:rPr lang="en-GB" kern="0">
                <a:effectLst/>
                <a:ea typeface="Times New Roman" panose="02020603050405020304" pitchFamily="18" charset="0"/>
              </a:rPr>
              <a:t>asily recognizable by consumers</a:t>
            </a:r>
            <a:r>
              <a:rPr lang="en-US">
                <a:effectLst/>
              </a:rPr>
              <a:t> </a:t>
            </a:r>
            <a:endParaRPr lang="en-US"/>
          </a:p>
        </p:txBody>
      </p:sp>
      <p:sp>
        <p:nvSpPr>
          <p:cNvPr id="6" name="Text Placeholder 5">
            <a:extLst>
              <a:ext uri="{FF2B5EF4-FFF2-40B4-BE49-F238E27FC236}">
                <a16:creationId xmlns:a16="http://schemas.microsoft.com/office/drawing/2014/main" id="{383FDB30-0BA1-325D-5FBA-FDC003E01B68}"/>
              </a:ext>
            </a:extLst>
          </p:cNvPr>
          <p:cNvSpPr>
            <a:spLocks noGrp="1"/>
          </p:cNvSpPr>
          <p:nvPr>
            <p:ph type="body" sz="quarter" idx="15"/>
          </p:nvPr>
        </p:nvSpPr>
        <p:spPr>
          <a:xfrm>
            <a:off x="1538287" y="1841954"/>
            <a:ext cx="4114800" cy="428755"/>
          </a:xfrm>
        </p:spPr>
        <p:txBody>
          <a:bodyPr/>
          <a:lstStyle/>
          <a:p>
            <a:r>
              <a:rPr lang="en-US"/>
              <a:t>STRONG BRAND IDENTITY</a:t>
            </a:r>
          </a:p>
        </p:txBody>
      </p:sp>
      <p:sp>
        <p:nvSpPr>
          <p:cNvPr id="7" name="Text Placeholder 6">
            <a:extLst>
              <a:ext uri="{FF2B5EF4-FFF2-40B4-BE49-F238E27FC236}">
                <a16:creationId xmlns:a16="http://schemas.microsoft.com/office/drawing/2014/main" id="{39948436-1443-41D0-32A6-F1FF20C533A5}"/>
              </a:ext>
            </a:extLst>
          </p:cNvPr>
          <p:cNvSpPr>
            <a:spLocks noGrp="1"/>
          </p:cNvSpPr>
          <p:nvPr>
            <p:ph type="body" sz="quarter" idx="16"/>
          </p:nvPr>
        </p:nvSpPr>
        <p:spPr>
          <a:xfrm>
            <a:off x="6311403" y="4150233"/>
            <a:ext cx="4114800" cy="822960"/>
          </a:xfrm>
        </p:spPr>
        <p:txBody>
          <a:bodyPr>
            <a:normAutofit/>
          </a:bodyPr>
          <a:lstStyle/>
          <a:p>
            <a:r>
              <a:rPr lang="en-GB" kern="0">
                <a:effectLst/>
                <a:ea typeface="Times New Roman" panose="02020603050405020304" pitchFamily="18" charset="0"/>
              </a:rPr>
              <a:t>Their system has allowed it to maintain consistent quality and reduce costs </a:t>
            </a:r>
            <a:endParaRPr lang="en-US"/>
          </a:p>
        </p:txBody>
      </p:sp>
      <p:sp>
        <p:nvSpPr>
          <p:cNvPr id="8" name="Text Placeholder 7">
            <a:extLst>
              <a:ext uri="{FF2B5EF4-FFF2-40B4-BE49-F238E27FC236}">
                <a16:creationId xmlns:a16="http://schemas.microsoft.com/office/drawing/2014/main" id="{0916523C-B68B-A485-EC0B-52941B2D9E44}"/>
              </a:ext>
            </a:extLst>
          </p:cNvPr>
          <p:cNvSpPr>
            <a:spLocks noGrp="1"/>
          </p:cNvSpPr>
          <p:nvPr>
            <p:ph type="body" sz="quarter" idx="17"/>
          </p:nvPr>
        </p:nvSpPr>
        <p:spPr>
          <a:xfrm>
            <a:off x="6311403" y="3218879"/>
            <a:ext cx="5000625" cy="822960"/>
          </a:xfrm>
        </p:spPr>
        <p:txBody>
          <a:bodyPr/>
          <a:lstStyle/>
          <a:p>
            <a:r>
              <a:rPr lang="en-GB" sz="1800" kern="0">
                <a:effectLst/>
                <a:ea typeface="Times New Roman" panose="02020603050405020304" pitchFamily="18" charset="0"/>
              </a:rPr>
              <a:t>EFFICIENT SUPPLY CHAIN </a:t>
            </a:r>
          </a:p>
          <a:p>
            <a:r>
              <a:rPr lang="en-GB" sz="1800" kern="0">
                <a:effectLst/>
                <a:ea typeface="Times New Roman" panose="02020603050405020304" pitchFamily="18" charset="0"/>
              </a:rPr>
              <a:t>MANAGEMENT </a:t>
            </a:r>
            <a:endParaRPr lang="en-US"/>
          </a:p>
        </p:txBody>
      </p:sp>
      <p:sp>
        <p:nvSpPr>
          <p:cNvPr id="9" name="Text Placeholder 8">
            <a:extLst>
              <a:ext uri="{FF2B5EF4-FFF2-40B4-BE49-F238E27FC236}">
                <a16:creationId xmlns:a16="http://schemas.microsoft.com/office/drawing/2014/main" id="{A5B29638-9199-4AC0-414C-0F31200930F1}"/>
              </a:ext>
            </a:extLst>
          </p:cNvPr>
          <p:cNvSpPr>
            <a:spLocks noGrp="1"/>
          </p:cNvSpPr>
          <p:nvPr>
            <p:ph type="body" sz="quarter" idx="18"/>
          </p:nvPr>
        </p:nvSpPr>
        <p:spPr/>
        <p:txBody>
          <a:bodyPr>
            <a:normAutofit/>
          </a:bodyPr>
          <a:lstStyle/>
          <a:p>
            <a:r>
              <a:rPr lang="en-GB" kern="0">
                <a:effectLst/>
                <a:ea typeface="Times New Roman" panose="02020603050405020304" pitchFamily="18" charset="0"/>
              </a:rPr>
              <a:t>Domino's has invested heavily in technology to improve its operations and customer experience.</a:t>
            </a:r>
            <a:r>
              <a:rPr lang="en-US">
                <a:effectLst/>
              </a:rPr>
              <a:t> </a:t>
            </a:r>
            <a:endParaRPr lang="en-US"/>
          </a:p>
        </p:txBody>
      </p:sp>
      <p:sp>
        <p:nvSpPr>
          <p:cNvPr id="10" name="Text Placeholder 9">
            <a:extLst>
              <a:ext uri="{FF2B5EF4-FFF2-40B4-BE49-F238E27FC236}">
                <a16:creationId xmlns:a16="http://schemas.microsoft.com/office/drawing/2014/main" id="{4991C1B6-9F34-1C40-F63A-2F5E7D63CA75}"/>
              </a:ext>
            </a:extLst>
          </p:cNvPr>
          <p:cNvSpPr>
            <a:spLocks noGrp="1"/>
          </p:cNvSpPr>
          <p:nvPr>
            <p:ph type="body" sz="quarter" idx="19"/>
          </p:nvPr>
        </p:nvSpPr>
        <p:spPr/>
        <p:txBody>
          <a:bodyPr/>
          <a:lstStyle/>
          <a:p>
            <a:r>
              <a:rPr lang="en-US"/>
              <a:t>LEVERAGE TECHNOLOGY </a:t>
            </a:r>
          </a:p>
        </p:txBody>
      </p:sp>
      <p:sp>
        <p:nvSpPr>
          <p:cNvPr id="11" name="Text Placeholder 10">
            <a:extLst>
              <a:ext uri="{FF2B5EF4-FFF2-40B4-BE49-F238E27FC236}">
                <a16:creationId xmlns:a16="http://schemas.microsoft.com/office/drawing/2014/main" id="{61910C65-49B2-8294-165C-F1E621C5800F}"/>
              </a:ext>
            </a:extLst>
          </p:cNvPr>
          <p:cNvSpPr>
            <a:spLocks noGrp="1"/>
          </p:cNvSpPr>
          <p:nvPr>
            <p:ph type="body" sz="quarter" idx="20"/>
          </p:nvPr>
        </p:nvSpPr>
        <p:spPr>
          <a:xfrm>
            <a:off x="1538287" y="4079079"/>
            <a:ext cx="4114800" cy="822960"/>
          </a:xfrm>
        </p:spPr>
        <p:txBody>
          <a:bodyPr>
            <a:noAutofit/>
          </a:bodyPr>
          <a:lstStyle/>
          <a:p>
            <a:r>
              <a:rPr lang="en-GB" kern="0">
                <a:effectLst/>
                <a:ea typeface="Times New Roman" panose="02020603050405020304" pitchFamily="18" charset="0"/>
              </a:rPr>
              <a:t>Helps the company stay relevant and accommodate changing consumer preferences and market trends.</a:t>
            </a:r>
            <a:r>
              <a:rPr lang="en-US">
                <a:effectLst/>
              </a:rPr>
              <a:t> </a:t>
            </a:r>
            <a:endParaRPr lang="en-US"/>
          </a:p>
        </p:txBody>
      </p:sp>
      <p:sp>
        <p:nvSpPr>
          <p:cNvPr id="12" name="Text Placeholder 11">
            <a:extLst>
              <a:ext uri="{FF2B5EF4-FFF2-40B4-BE49-F238E27FC236}">
                <a16:creationId xmlns:a16="http://schemas.microsoft.com/office/drawing/2014/main" id="{19A219B4-73F5-FA6F-C4A3-42719BDEBE2D}"/>
              </a:ext>
            </a:extLst>
          </p:cNvPr>
          <p:cNvSpPr>
            <a:spLocks noGrp="1"/>
          </p:cNvSpPr>
          <p:nvPr>
            <p:ph type="body" sz="quarter" idx="21"/>
          </p:nvPr>
        </p:nvSpPr>
        <p:spPr>
          <a:xfrm>
            <a:off x="1538287" y="3244590"/>
            <a:ext cx="4947148" cy="684291"/>
          </a:xfrm>
        </p:spPr>
        <p:txBody>
          <a:bodyPr/>
          <a:lstStyle/>
          <a:p>
            <a:r>
              <a:rPr lang="en-GB" sz="1800" kern="0">
                <a:effectLst/>
                <a:ea typeface="Times New Roman" panose="02020603050405020304" pitchFamily="18" charset="0"/>
              </a:rPr>
              <a:t>INNOVATION AND CONTINUOUS IMPROVEMENT. </a:t>
            </a:r>
            <a:endParaRPr lang="en-US"/>
          </a:p>
        </p:txBody>
      </p:sp>
      <p:pic>
        <p:nvPicPr>
          <p:cNvPr id="17" name="Competencies.m4a">
            <a:hlinkClick r:id="" action="ppaction://media"/>
            <a:extLst>
              <a:ext uri="{FF2B5EF4-FFF2-40B4-BE49-F238E27FC236}">
                <a16:creationId xmlns:a16="http://schemas.microsoft.com/office/drawing/2014/main" id="{91EE5292-D39A-E45B-07CB-B57904E7EB63}"/>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725487" y="708399"/>
            <a:ext cx="812800" cy="812800"/>
          </a:xfrm>
          <a:prstGeom prst="rect">
            <a:avLst/>
          </a:prstGeom>
        </p:spPr>
      </p:pic>
    </p:spTree>
    <p:extLst>
      <p:ext uri="{BB962C8B-B14F-4D97-AF65-F5344CB8AC3E}">
        <p14:creationId xmlns:p14="http://schemas.microsoft.com/office/powerpoint/2010/main" val="3246515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4160" fill="hold"/>
                                        <p:tgtEl>
                                          <p:spTgt spid="17"/>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7"/>
                </p:tgtEl>
              </p:cMediaNode>
            </p:audio>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a:lstStyle/>
          <a:p>
            <a:r>
              <a:rPr lang="en-US" dirty="0"/>
              <a:t>SWOT Analysis </a:t>
            </a:r>
          </a:p>
        </p:txBody>
      </p:sp>
      <p:sp>
        <p:nvSpPr>
          <p:cNvPr id="5" name="Text Placeholder 4">
            <a:extLst>
              <a:ext uri="{FF2B5EF4-FFF2-40B4-BE49-F238E27FC236}">
                <a16:creationId xmlns:a16="http://schemas.microsoft.com/office/drawing/2014/main" id="{F8657664-A458-4DDD-ACC2-1D87FCD6FCA9}"/>
              </a:ext>
            </a:extLst>
          </p:cNvPr>
          <p:cNvSpPr>
            <a:spLocks noGrp="1"/>
          </p:cNvSpPr>
          <p:nvPr>
            <p:ph type="body" idx="1"/>
          </p:nvPr>
        </p:nvSpPr>
        <p:spPr>
          <a:xfrm>
            <a:off x="839789" y="1681163"/>
            <a:ext cx="4114800" cy="823912"/>
          </a:xfrm>
        </p:spPr>
        <p:txBody>
          <a:bodyPr/>
          <a:lstStyle/>
          <a:p>
            <a:r>
              <a:rPr lang="en-ZA" b="1">
                <a:cs typeface="Posterama"/>
              </a:rPr>
              <a:t>Strengths</a:t>
            </a:r>
            <a:endParaRPr lang="en-ZA">
              <a:cs typeface="Posterama"/>
            </a:endParaRPr>
          </a:p>
        </p:txBody>
      </p:sp>
      <p:sp>
        <p:nvSpPr>
          <p:cNvPr id="6" name="Content Placeholder 5">
            <a:extLst>
              <a:ext uri="{FF2B5EF4-FFF2-40B4-BE49-F238E27FC236}">
                <a16:creationId xmlns:a16="http://schemas.microsoft.com/office/drawing/2014/main" id="{5A6B31B0-7B84-475D-961F-09C0191F91A2}"/>
              </a:ext>
            </a:extLst>
          </p:cNvPr>
          <p:cNvSpPr>
            <a:spLocks noGrp="1"/>
          </p:cNvSpPr>
          <p:nvPr>
            <p:ph sz="half" idx="2"/>
          </p:nvPr>
        </p:nvSpPr>
        <p:spPr>
          <a:xfrm>
            <a:off x="839788" y="2505075"/>
            <a:ext cx="4114800" cy="3081971"/>
          </a:xfrm>
        </p:spPr>
        <p:txBody>
          <a:bodyPr vert="horz" lIns="91440" tIns="45720" rIns="91440" bIns="45720" rtlCol="0" anchor="t">
            <a:normAutofit/>
          </a:bodyPr>
          <a:lstStyle/>
          <a:p>
            <a:r>
              <a:rPr lang="en-ZA" noProof="1"/>
              <a:t>Supply Chain</a:t>
            </a:r>
            <a:endParaRPr lang="en-US"/>
          </a:p>
          <a:p>
            <a:r>
              <a:rPr lang="en-ZA" noProof="1"/>
              <a:t>Market Exposure &amp; Global Postioning </a:t>
            </a:r>
          </a:p>
          <a:p>
            <a:r>
              <a:rPr lang="en-ZA" noProof="1"/>
              <a:t>Quality &amp; Consumer Expectations </a:t>
            </a:r>
          </a:p>
          <a:p>
            <a:r>
              <a:rPr lang="en-ZA" noProof="1"/>
              <a:t>Technology</a:t>
            </a:r>
          </a:p>
          <a:p>
            <a:r>
              <a:rPr lang="en-ZA" noProof="1"/>
              <a:t>Marketing/ Brand Awareness</a:t>
            </a:r>
          </a:p>
        </p:txBody>
      </p:sp>
      <p:sp>
        <p:nvSpPr>
          <p:cNvPr id="7" name="Text Placeholder 6">
            <a:extLst>
              <a:ext uri="{FF2B5EF4-FFF2-40B4-BE49-F238E27FC236}">
                <a16:creationId xmlns:a16="http://schemas.microsoft.com/office/drawing/2014/main" id="{578017FE-712E-4E95-B483-B700F1AA4B2A}"/>
              </a:ext>
            </a:extLst>
          </p:cNvPr>
          <p:cNvSpPr>
            <a:spLocks noGrp="1"/>
          </p:cNvSpPr>
          <p:nvPr>
            <p:ph type="body" sz="quarter" idx="3"/>
          </p:nvPr>
        </p:nvSpPr>
        <p:spPr>
          <a:xfrm>
            <a:off x="6172200" y="1681163"/>
            <a:ext cx="4114800" cy="823912"/>
          </a:xfrm>
        </p:spPr>
        <p:txBody>
          <a:bodyPr/>
          <a:lstStyle/>
          <a:p>
            <a:r>
              <a:rPr lang="en-US" b="1">
                <a:cs typeface="Posterama"/>
              </a:rPr>
              <a:t>Weaknesses</a:t>
            </a:r>
            <a:endParaRPr lang="en-US">
              <a:cs typeface="Posterama"/>
            </a:endParaRPr>
          </a:p>
        </p:txBody>
      </p:sp>
      <p:sp>
        <p:nvSpPr>
          <p:cNvPr id="16" name="Content Placeholder 15">
            <a:extLst>
              <a:ext uri="{FF2B5EF4-FFF2-40B4-BE49-F238E27FC236}">
                <a16:creationId xmlns:a16="http://schemas.microsoft.com/office/drawing/2014/main" id="{39C6148D-8C70-49F3-B719-E86C709BFAF9}"/>
              </a:ext>
            </a:extLst>
          </p:cNvPr>
          <p:cNvSpPr>
            <a:spLocks noGrp="1"/>
          </p:cNvSpPr>
          <p:nvPr>
            <p:ph sz="quarter" idx="4"/>
          </p:nvPr>
        </p:nvSpPr>
        <p:spPr>
          <a:xfrm>
            <a:off x="6172200" y="2505075"/>
            <a:ext cx="4114800" cy="3081971"/>
          </a:xfrm>
        </p:spPr>
        <p:txBody>
          <a:bodyPr vert="horz" lIns="91440" tIns="45720" rIns="91440" bIns="45720" rtlCol="0" anchor="t">
            <a:normAutofit/>
          </a:bodyPr>
          <a:lstStyle/>
          <a:p>
            <a:r>
              <a:rPr lang="en-ZA" noProof="1"/>
              <a:t>Lowered Margins</a:t>
            </a:r>
            <a:endParaRPr lang="en-US"/>
          </a:p>
          <a:p>
            <a:r>
              <a:rPr lang="en-ZA" noProof="1"/>
              <a:t>Lack of Diverisifcation </a:t>
            </a:r>
          </a:p>
          <a:p>
            <a:endParaRPr lang="en-US"/>
          </a:p>
        </p:txBody>
      </p:sp>
      <p:sp>
        <p:nvSpPr>
          <p:cNvPr id="38" name="Slide Number Placeholder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16</a:t>
            </a:fld>
            <a:endParaRPr lang="en-US"/>
          </a:p>
        </p:txBody>
      </p:sp>
      <p:pic>
        <p:nvPicPr>
          <p:cNvPr id="8" name="Audio Recording Apr 18, 2023 at 7:51:38 PM">
            <a:hlinkClick r:id="" action="ppaction://media"/>
            <a:extLst>
              <a:ext uri="{FF2B5EF4-FFF2-40B4-BE49-F238E27FC236}">
                <a16:creationId xmlns:a16="http://schemas.microsoft.com/office/drawing/2014/main" id="{D53141AF-0302-6DD3-0631-AF3AE29A44AD}"/>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2768600" y="1647192"/>
            <a:ext cx="812800" cy="812800"/>
          </a:xfrm>
          <a:prstGeom prst="rect">
            <a:avLst/>
          </a:prstGeom>
        </p:spPr>
      </p:pic>
      <p:pic>
        <p:nvPicPr>
          <p:cNvPr id="9" name="Audio Recording Apr 18, 2023 at 7:52:25 PM">
            <a:hlinkClick r:id="" action="ppaction://media"/>
            <a:extLst>
              <a:ext uri="{FF2B5EF4-FFF2-40B4-BE49-F238E27FC236}">
                <a16:creationId xmlns:a16="http://schemas.microsoft.com/office/drawing/2014/main" id="{B3B4E2EA-B85A-FEAE-8129-D8ED9C5F2EBB}"/>
              </a:ext>
            </a:extLst>
          </p:cNvPr>
          <p:cNvPicPr>
            <a:picLocks noChangeAspect="1"/>
          </p:cNvPicPr>
          <p:nvPr>
            <a:audioFile r:link="rId4"/>
            <p:extLst>
              <p:ext uri="{DAA4B4D4-6D71-4841-9C94-3DE7FCFB9230}">
                <p14:media xmlns:p14="http://schemas.microsoft.com/office/powerpoint/2010/main" r:embed="rId3"/>
              </p:ext>
            </p:extLst>
          </p:nvPr>
        </p:nvPicPr>
        <p:blipFill>
          <a:blip r:embed="rId6"/>
          <a:stretch>
            <a:fillRect/>
          </a:stretch>
        </p:blipFill>
        <p:spPr>
          <a:xfrm>
            <a:off x="3455194" y="1668940"/>
            <a:ext cx="812800" cy="812800"/>
          </a:xfrm>
          <a:prstGeom prst="rect">
            <a:avLst/>
          </a:prstGeom>
        </p:spPr>
      </p:pic>
    </p:spTree>
    <p:extLst>
      <p:ext uri="{BB962C8B-B14F-4D97-AF65-F5344CB8AC3E}">
        <p14:creationId xmlns:p14="http://schemas.microsoft.com/office/powerpoint/2010/main" val="2306520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21344" fill="hold"/>
                                        <p:tgtEl>
                                          <p:spTgt spid="8"/>
                                        </p:tgtEl>
                                      </p:cBhvr>
                                    </p:cmd>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39232"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11" fill="hold" display="0">
                  <p:stCondLst>
                    <p:cond delay="indefinite"/>
                  </p:stCondLst>
                  <p:endCondLst>
                    <p:cond evt="onStopAudio" delay="0">
                      <p:tgtEl>
                        <p:sldTgt/>
                      </p:tgtEl>
                    </p:cond>
                  </p:endCondLst>
                </p:cTn>
                <p:tgtEl>
                  <p:spTgt spid="8"/>
                </p:tgtEl>
              </p:cMediaNode>
            </p:audio>
            <p:audio>
              <p:cMediaNode vol="80000">
                <p:cTn id="12" fill="hold" display="0">
                  <p:stCondLst>
                    <p:cond delay="indefinite"/>
                  </p:stCondLst>
                  <p:endCondLst>
                    <p:cond evt="onStopAudio" delay="0">
                      <p:tgtEl>
                        <p:sldTgt/>
                      </p:tgtEl>
                    </p:cond>
                  </p:endCondLst>
                </p:cTn>
                <p:tgtEl>
                  <p:spTgt spid="9"/>
                </p:tgtEl>
              </p:cMediaNode>
            </p:audio>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AD2AE59-5630-4D5C-83A9-4CDEF4D7DCFB}"/>
              </a:ext>
            </a:extLst>
          </p:cNvPr>
          <p:cNvSpPr>
            <a:spLocks noGrp="1"/>
          </p:cNvSpPr>
          <p:nvPr>
            <p:ph type="title"/>
          </p:nvPr>
        </p:nvSpPr>
        <p:spPr>
          <a:xfrm>
            <a:off x="839788" y="365125"/>
            <a:ext cx="10515600" cy="1325563"/>
          </a:xfrm>
        </p:spPr>
        <p:txBody>
          <a:bodyPr/>
          <a:lstStyle/>
          <a:p>
            <a:r>
              <a:rPr lang="en-US"/>
              <a:t>SWOT Analysis </a:t>
            </a:r>
          </a:p>
        </p:txBody>
      </p:sp>
      <p:sp>
        <p:nvSpPr>
          <p:cNvPr id="5" name="Text Placeholder 4">
            <a:extLst>
              <a:ext uri="{FF2B5EF4-FFF2-40B4-BE49-F238E27FC236}">
                <a16:creationId xmlns:a16="http://schemas.microsoft.com/office/drawing/2014/main" id="{F8657664-A458-4DDD-ACC2-1D87FCD6FCA9}"/>
              </a:ext>
            </a:extLst>
          </p:cNvPr>
          <p:cNvSpPr>
            <a:spLocks noGrp="1"/>
          </p:cNvSpPr>
          <p:nvPr>
            <p:ph type="body" idx="1"/>
          </p:nvPr>
        </p:nvSpPr>
        <p:spPr>
          <a:xfrm>
            <a:off x="839789" y="1681163"/>
            <a:ext cx="4114800" cy="823912"/>
          </a:xfrm>
        </p:spPr>
        <p:txBody>
          <a:bodyPr/>
          <a:lstStyle/>
          <a:p>
            <a:r>
              <a:rPr lang="en-ZA" b="1">
                <a:solidFill>
                  <a:srgbClr val="7F7F7F"/>
                </a:solidFill>
                <a:latin typeface="Posterama"/>
                <a:cs typeface="Posterama"/>
              </a:rPr>
              <a:t>Opportunities </a:t>
            </a:r>
            <a:endParaRPr lang="en-ZA">
              <a:cs typeface="Posterama"/>
            </a:endParaRPr>
          </a:p>
        </p:txBody>
      </p:sp>
      <p:sp>
        <p:nvSpPr>
          <p:cNvPr id="6" name="Content Placeholder 5">
            <a:extLst>
              <a:ext uri="{FF2B5EF4-FFF2-40B4-BE49-F238E27FC236}">
                <a16:creationId xmlns:a16="http://schemas.microsoft.com/office/drawing/2014/main" id="{5A6B31B0-7B84-475D-961F-09C0191F91A2}"/>
              </a:ext>
            </a:extLst>
          </p:cNvPr>
          <p:cNvSpPr>
            <a:spLocks noGrp="1"/>
          </p:cNvSpPr>
          <p:nvPr>
            <p:ph sz="half" idx="2"/>
          </p:nvPr>
        </p:nvSpPr>
        <p:spPr>
          <a:xfrm>
            <a:off x="839788" y="2505075"/>
            <a:ext cx="4114800" cy="3081971"/>
          </a:xfrm>
        </p:spPr>
        <p:txBody>
          <a:bodyPr vert="horz" lIns="91440" tIns="45720" rIns="91440" bIns="45720" rtlCol="0" anchor="t">
            <a:normAutofit/>
          </a:bodyPr>
          <a:lstStyle/>
          <a:p>
            <a:r>
              <a:rPr lang="en-ZA" noProof="1"/>
              <a:t>Potential for Growth</a:t>
            </a:r>
            <a:endParaRPr lang="en-US"/>
          </a:p>
          <a:p>
            <a:r>
              <a:rPr lang="en-ZA" noProof="1"/>
              <a:t>Expansion </a:t>
            </a:r>
            <a:endParaRPr lang="en-ZA"/>
          </a:p>
          <a:p>
            <a:r>
              <a:rPr lang="en-ZA" noProof="1"/>
              <a:t>Diversification </a:t>
            </a:r>
          </a:p>
          <a:p>
            <a:endParaRPr lang="en-ZA" noProof="1"/>
          </a:p>
        </p:txBody>
      </p:sp>
      <p:sp>
        <p:nvSpPr>
          <p:cNvPr id="7" name="Text Placeholder 6">
            <a:extLst>
              <a:ext uri="{FF2B5EF4-FFF2-40B4-BE49-F238E27FC236}">
                <a16:creationId xmlns:a16="http://schemas.microsoft.com/office/drawing/2014/main" id="{578017FE-712E-4E95-B483-B700F1AA4B2A}"/>
              </a:ext>
            </a:extLst>
          </p:cNvPr>
          <p:cNvSpPr>
            <a:spLocks noGrp="1"/>
          </p:cNvSpPr>
          <p:nvPr>
            <p:ph type="body" sz="quarter" idx="3"/>
          </p:nvPr>
        </p:nvSpPr>
        <p:spPr>
          <a:xfrm>
            <a:off x="6172200" y="1681163"/>
            <a:ext cx="4114800" cy="823912"/>
          </a:xfrm>
        </p:spPr>
        <p:txBody>
          <a:bodyPr/>
          <a:lstStyle/>
          <a:p>
            <a:r>
              <a:rPr lang="en-US" b="1">
                <a:cs typeface="Posterama"/>
              </a:rPr>
              <a:t>Threats</a:t>
            </a:r>
            <a:endParaRPr lang="en-US"/>
          </a:p>
        </p:txBody>
      </p:sp>
      <p:sp>
        <p:nvSpPr>
          <p:cNvPr id="16" name="Content Placeholder 15">
            <a:extLst>
              <a:ext uri="{FF2B5EF4-FFF2-40B4-BE49-F238E27FC236}">
                <a16:creationId xmlns:a16="http://schemas.microsoft.com/office/drawing/2014/main" id="{39C6148D-8C70-49F3-B719-E86C709BFAF9}"/>
              </a:ext>
            </a:extLst>
          </p:cNvPr>
          <p:cNvSpPr>
            <a:spLocks noGrp="1"/>
          </p:cNvSpPr>
          <p:nvPr>
            <p:ph sz="quarter" idx="4"/>
          </p:nvPr>
        </p:nvSpPr>
        <p:spPr>
          <a:xfrm>
            <a:off x="6172200" y="2505075"/>
            <a:ext cx="4114800" cy="3081971"/>
          </a:xfrm>
        </p:spPr>
        <p:txBody>
          <a:bodyPr vert="horz" lIns="91440" tIns="45720" rIns="91440" bIns="45720" rtlCol="0" anchor="t">
            <a:normAutofit/>
          </a:bodyPr>
          <a:lstStyle/>
          <a:p>
            <a:r>
              <a:rPr lang="en-ZA" noProof="1"/>
              <a:t>Economic Factors</a:t>
            </a:r>
            <a:endParaRPr lang="en-US"/>
          </a:p>
          <a:p>
            <a:r>
              <a:rPr lang="en-ZA" noProof="1"/>
              <a:t>Political Factors</a:t>
            </a:r>
            <a:endParaRPr lang="en-ZA"/>
          </a:p>
          <a:p>
            <a:r>
              <a:rPr lang="en-ZA" noProof="1"/>
              <a:t>Competition </a:t>
            </a:r>
            <a:endParaRPr lang="en-ZA"/>
          </a:p>
          <a:p>
            <a:endParaRPr lang="en-US"/>
          </a:p>
        </p:txBody>
      </p:sp>
      <p:sp>
        <p:nvSpPr>
          <p:cNvPr id="38" name="Slide Number Placeholder 37">
            <a:extLst>
              <a:ext uri="{FF2B5EF4-FFF2-40B4-BE49-F238E27FC236}">
                <a16:creationId xmlns:a16="http://schemas.microsoft.com/office/drawing/2014/main" id="{AFE5268B-0629-492C-B633-766DE4F3A019}"/>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17</a:t>
            </a:fld>
            <a:endParaRPr lang="en-US"/>
          </a:p>
        </p:txBody>
      </p:sp>
      <p:pic>
        <p:nvPicPr>
          <p:cNvPr id="8" name="Audio Recording Apr 18, 2023 at 7:54:12 PM">
            <a:hlinkClick r:id="" action="ppaction://media"/>
            <a:extLst>
              <a:ext uri="{FF2B5EF4-FFF2-40B4-BE49-F238E27FC236}">
                <a16:creationId xmlns:a16="http://schemas.microsoft.com/office/drawing/2014/main" id="{ADEEF361-BCF7-1987-9F7F-43BC7E3CC028}"/>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3225800" y="1618617"/>
            <a:ext cx="812800" cy="812800"/>
          </a:xfrm>
          <a:prstGeom prst="rect">
            <a:avLst/>
          </a:prstGeom>
        </p:spPr>
      </p:pic>
      <p:pic>
        <p:nvPicPr>
          <p:cNvPr id="9" name="Audio Recording Apr 18, 2023 at 7:55:35 PM">
            <a:hlinkClick r:id="" action="ppaction://media"/>
            <a:extLst>
              <a:ext uri="{FF2B5EF4-FFF2-40B4-BE49-F238E27FC236}">
                <a16:creationId xmlns:a16="http://schemas.microsoft.com/office/drawing/2014/main" id="{8F1BE4CE-4CF1-AE1B-3E30-BFBF7749F5A2}"/>
              </a:ext>
            </a:extLst>
          </p:cNvPr>
          <p:cNvPicPr>
            <a:picLocks noChangeAspect="1"/>
          </p:cNvPicPr>
          <p:nvPr>
            <a:audioFile r:link="rId4"/>
            <p:extLst>
              <p:ext uri="{DAA4B4D4-6D71-4841-9C94-3DE7FCFB9230}">
                <p14:media xmlns:p14="http://schemas.microsoft.com/office/powerpoint/2010/main" r:embed="rId3"/>
              </p:ext>
            </p:extLst>
          </p:nvPr>
        </p:nvPicPr>
        <p:blipFill>
          <a:blip r:embed="rId6"/>
          <a:stretch>
            <a:fillRect/>
          </a:stretch>
        </p:blipFill>
        <p:spPr>
          <a:xfrm>
            <a:off x="9067801" y="1618617"/>
            <a:ext cx="812800" cy="812800"/>
          </a:xfrm>
          <a:prstGeom prst="rect">
            <a:avLst/>
          </a:prstGeom>
        </p:spPr>
      </p:pic>
    </p:spTree>
    <p:extLst>
      <p:ext uri="{BB962C8B-B14F-4D97-AF65-F5344CB8AC3E}">
        <p14:creationId xmlns:p14="http://schemas.microsoft.com/office/powerpoint/2010/main" val="600207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38976" fill="hold"/>
                                        <p:tgtEl>
                                          <p:spTgt spid="8"/>
                                        </p:tgtEl>
                                      </p:cBhvr>
                                    </p:cmd>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59008"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11" fill="hold" display="0">
                  <p:stCondLst>
                    <p:cond delay="indefinite"/>
                  </p:stCondLst>
                  <p:endCondLst>
                    <p:cond evt="onStopAudio" delay="0">
                      <p:tgtEl>
                        <p:sldTgt/>
                      </p:tgtEl>
                    </p:cond>
                  </p:endCondLst>
                </p:cTn>
                <p:tgtEl>
                  <p:spTgt spid="8"/>
                </p:tgtEl>
              </p:cMediaNode>
            </p:audio>
            <p:audio>
              <p:cMediaNode vol="80000">
                <p:cTn id="12" fill="hold" display="0">
                  <p:stCondLst>
                    <p:cond delay="indefinite"/>
                  </p:stCondLst>
                  <p:endCondLst>
                    <p:cond evt="onStopAudio" delay="0">
                      <p:tgtEl>
                        <p:sldTgt/>
                      </p:tgtEl>
                    </p:cond>
                  </p:endCondLst>
                </p:cTn>
                <p:tgtEl>
                  <p:spTgt spid="9"/>
                </p:tgtEl>
              </p:cMediaNode>
            </p:audio>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5129784" y="0"/>
            <a:ext cx="6857999" cy="1690690"/>
          </a:xfrm>
        </p:spPr>
        <p:txBody>
          <a:bodyPr>
            <a:noAutofit/>
          </a:bodyPr>
          <a:lstStyle/>
          <a:p>
            <a:r>
              <a:rPr lang="en-US" dirty="0"/>
              <a:t>Review of vision, mission, and objectives</a:t>
            </a:r>
            <a:endParaRPr lang="en-US" dirty="0">
              <a:cs typeface="Posterama"/>
            </a:endParaRPr>
          </a:p>
        </p:txBody>
      </p:sp>
      <p:sp>
        <p:nvSpPr>
          <p:cNvPr id="6" name="Text Placeholder 5">
            <a:extLst>
              <a:ext uri="{FF2B5EF4-FFF2-40B4-BE49-F238E27FC236}">
                <a16:creationId xmlns:a16="http://schemas.microsoft.com/office/drawing/2014/main" id="{D8E6824E-0D47-49EA-8EE0-CE2D88B71C95}"/>
              </a:ext>
            </a:extLst>
          </p:cNvPr>
          <p:cNvSpPr>
            <a:spLocks noGrp="1"/>
          </p:cNvSpPr>
          <p:nvPr>
            <p:ph type="body" sz="quarter" idx="14"/>
          </p:nvPr>
        </p:nvSpPr>
        <p:spPr>
          <a:xfrm>
            <a:off x="6015158" y="1691640"/>
            <a:ext cx="5669280" cy="365760"/>
          </a:xfrm>
        </p:spPr>
        <p:txBody>
          <a:bodyPr>
            <a:noAutofit/>
          </a:bodyPr>
          <a:lstStyle/>
          <a:p>
            <a:r>
              <a:rPr lang="en-US"/>
              <a:t>Rely On Technology</a:t>
            </a:r>
          </a:p>
        </p:txBody>
      </p:sp>
      <p:sp>
        <p:nvSpPr>
          <p:cNvPr id="3" name="Content Placeholder 2">
            <a:extLst>
              <a:ext uri="{FF2B5EF4-FFF2-40B4-BE49-F238E27FC236}">
                <a16:creationId xmlns:a16="http://schemas.microsoft.com/office/drawing/2014/main" id="{D4A2EB3F-4D60-451F-8F45-7D6654D2FCD9}"/>
              </a:ext>
            </a:extLst>
          </p:cNvPr>
          <p:cNvSpPr>
            <a:spLocks noGrp="1"/>
          </p:cNvSpPr>
          <p:nvPr>
            <p:ph type="body" sz="quarter" idx="13"/>
          </p:nvPr>
        </p:nvSpPr>
        <p:spPr>
          <a:xfrm>
            <a:off x="6015158" y="2103120"/>
            <a:ext cx="5669280" cy="640080"/>
          </a:xfrm>
        </p:spPr>
        <p:txBody>
          <a:bodyPr vert="horz" lIns="91440" tIns="45720" rIns="91440" bIns="45720" rtlCol="0" anchor="t">
            <a:normAutofit/>
          </a:bodyPr>
          <a:lstStyle/>
          <a:p>
            <a:r>
              <a:rPr lang="en-US"/>
              <a:t>- Innovative Technology</a:t>
            </a:r>
          </a:p>
          <a:p>
            <a:r>
              <a:rPr lang="en-US"/>
              <a:t>- Supply Chain Management </a:t>
            </a:r>
          </a:p>
        </p:txBody>
      </p:sp>
      <p:sp>
        <p:nvSpPr>
          <p:cNvPr id="8" name="Text Placeholder 7">
            <a:extLst>
              <a:ext uri="{FF2B5EF4-FFF2-40B4-BE49-F238E27FC236}">
                <a16:creationId xmlns:a16="http://schemas.microsoft.com/office/drawing/2014/main" id="{627E3C21-87F8-4497-8569-36A5D95EC8B5}"/>
              </a:ext>
            </a:extLst>
          </p:cNvPr>
          <p:cNvSpPr>
            <a:spLocks noGrp="1"/>
          </p:cNvSpPr>
          <p:nvPr>
            <p:ph type="body" sz="quarter" idx="16"/>
          </p:nvPr>
        </p:nvSpPr>
        <p:spPr>
          <a:xfrm>
            <a:off x="6023174" y="2898648"/>
            <a:ext cx="5669280" cy="365760"/>
          </a:xfrm>
        </p:spPr>
        <p:txBody>
          <a:bodyPr>
            <a:noAutofit/>
          </a:bodyPr>
          <a:lstStyle/>
          <a:p>
            <a:r>
              <a:rPr lang="en-US"/>
              <a:t>Global Strength</a:t>
            </a:r>
          </a:p>
        </p:txBody>
      </p:sp>
      <p:sp>
        <p:nvSpPr>
          <p:cNvPr id="7" name="Text Placeholder 6">
            <a:extLst>
              <a:ext uri="{FF2B5EF4-FFF2-40B4-BE49-F238E27FC236}">
                <a16:creationId xmlns:a16="http://schemas.microsoft.com/office/drawing/2014/main" id="{3D14621F-E216-481D-9308-97B0F79B6DAA}"/>
              </a:ext>
            </a:extLst>
          </p:cNvPr>
          <p:cNvSpPr>
            <a:spLocks noGrp="1"/>
          </p:cNvSpPr>
          <p:nvPr>
            <p:ph type="body" sz="quarter" idx="15"/>
          </p:nvPr>
        </p:nvSpPr>
        <p:spPr>
          <a:xfrm>
            <a:off x="6023174" y="3319272"/>
            <a:ext cx="5669280" cy="365760"/>
          </a:xfrm>
        </p:spPr>
        <p:txBody>
          <a:bodyPr/>
          <a:lstStyle/>
          <a:p>
            <a:r>
              <a:rPr lang="en-US"/>
              <a:t>-Brand Awareness</a:t>
            </a:r>
          </a:p>
        </p:txBody>
      </p:sp>
      <p:sp>
        <p:nvSpPr>
          <p:cNvPr id="10" name="Text Placeholder 9">
            <a:extLst>
              <a:ext uri="{FF2B5EF4-FFF2-40B4-BE49-F238E27FC236}">
                <a16:creationId xmlns:a16="http://schemas.microsoft.com/office/drawing/2014/main" id="{E9243144-E2F2-49CE-BDE1-6E00A2555F98}"/>
              </a:ext>
            </a:extLst>
          </p:cNvPr>
          <p:cNvSpPr>
            <a:spLocks noGrp="1"/>
          </p:cNvSpPr>
          <p:nvPr>
            <p:ph type="body" sz="quarter" idx="18"/>
          </p:nvPr>
        </p:nvSpPr>
        <p:spPr>
          <a:xfrm>
            <a:off x="6024437" y="3858768"/>
            <a:ext cx="5669280" cy="365760"/>
          </a:xfrm>
        </p:spPr>
        <p:txBody>
          <a:bodyPr>
            <a:noAutofit/>
          </a:bodyPr>
          <a:lstStyle/>
          <a:p>
            <a:r>
              <a:rPr lang="en-US"/>
              <a:t>Reevaluate </a:t>
            </a:r>
          </a:p>
        </p:txBody>
      </p:sp>
      <p:sp>
        <p:nvSpPr>
          <p:cNvPr id="9" name="Text Placeholder 8">
            <a:extLst>
              <a:ext uri="{FF2B5EF4-FFF2-40B4-BE49-F238E27FC236}">
                <a16:creationId xmlns:a16="http://schemas.microsoft.com/office/drawing/2014/main" id="{DC230641-EC34-4C9D-AC9A-13EE61C81903}"/>
              </a:ext>
            </a:extLst>
          </p:cNvPr>
          <p:cNvSpPr>
            <a:spLocks noGrp="1"/>
          </p:cNvSpPr>
          <p:nvPr>
            <p:ph type="body" sz="quarter" idx="17"/>
          </p:nvPr>
        </p:nvSpPr>
        <p:spPr>
          <a:xfrm>
            <a:off x="6024437" y="4270248"/>
            <a:ext cx="5669280" cy="365760"/>
          </a:xfrm>
        </p:spPr>
        <p:txBody>
          <a:bodyPr>
            <a:normAutofit/>
          </a:bodyPr>
          <a:lstStyle/>
          <a:p>
            <a:r>
              <a:rPr lang="en-US"/>
              <a:t>- HR</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18</a:t>
            </a:fld>
            <a:endParaRPr lang="en-US"/>
          </a:p>
        </p:txBody>
      </p:sp>
      <p:pic>
        <p:nvPicPr>
          <p:cNvPr id="4" name="Audio Recording Apr 18, 2023 at 7:56:58 PM">
            <a:hlinkClick r:id="" action="ppaction://media"/>
            <a:extLst>
              <a:ext uri="{FF2B5EF4-FFF2-40B4-BE49-F238E27FC236}">
                <a16:creationId xmlns:a16="http://schemas.microsoft.com/office/drawing/2014/main" id="{2CE269FC-03E8-265E-54E2-E42C10913B77}"/>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9038653" y="1907032"/>
            <a:ext cx="812800" cy="812800"/>
          </a:xfrm>
          <a:prstGeom prst="rect">
            <a:avLst/>
          </a:prstGeom>
        </p:spPr>
      </p:pic>
    </p:spTree>
    <p:extLst>
      <p:ext uri="{BB962C8B-B14F-4D97-AF65-F5344CB8AC3E}">
        <p14:creationId xmlns:p14="http://schemas.microsoft.com/office/powerpoint/2010/main" val="1775124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37568"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4"/>
                </p:tgtEl>
              </p:cMediaNode>
            </p:audio>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a:t>Strategic Issues</a:t>
            </a:r>
          </a:p>
        </p:txBody>
      </p:sp>
      <p:sp>
        <p:nvSpPr>
          <p:cNvPr id="6" name="Text Placeholder 5">
            <a:extLst>
              <a:ext uri="{FF2B5EF4-FFF2-40B4-BE49-F238E27FC236}">
                <a16:creationId xmlns:a16="http://schemas.microsoft.com/office/drawing/2014/main" id="{D8E6824E-0D47-49EA-8EE0-CE2D88B71C95}"/>
              </a:ext>
            </a:extLst>
          </p:cNvPr>
          <p:cNvSpPr>
            <a:spLocks noGrp="1"/>
          </p:cNvSpPr>
          <p:nvPr>
            <p:ph type="body" sz="quarter" idx="14"/>
          </p:nvPr>
        </p:nvSpPr>
        <p:spPr>
          <a:xfrm>
            <a:off x="6015158" y="1691640"/>
            <a:ext cx="5669280" cy="365760"/>
          </a:xfrm>
        </p:spPr>
        <p:txBody>
          <a:bodyPr>
            <a:noAutofit/>
          </a:bodyPr>
          <a:lstStyle/>
          <a:p>
            <a:r>
              <a:rPr lang="en-US" sz="1800" b="1" i="0">
                <a:solidFill>
                  <a:srgbClr val="000000"/>
                </a:solidFill>
                <a:effectLst/>
                <a:latin typeface="Times New Roman" panose="02020603050405020304" pitchFamily="18" charset="0"/>
              </a:rPr>
              <a:t>How will Dominos address the lack of diversification? (Corporate Strategy)</a:t>
            </a:r>
            <a:r>
              <a:rPr lang="en-US" sz="1800" b="0" i="0">
                <a:solidFill>
                  <a:srgbClr val="000000"/>
                </a:solidFill>
                <a:effectLst/>
                <a:latin typeface="Times New Roman" panose="02020603050405020304" pitchFamily="18" charset="0"/>
              </a:rPr>
              <a:t> </a:t>
            </a:r>
            <a:endParaRPr lang="en-US"/>
          </a:p>
        </p:txBody>
      </p:sp>
      <p:sp>
        <p:nvSpPr>
          <p:cNvPr id="8" name="Text Placeholder 7">
            <a:extLst>
              <a:ext uri="{FF2B5EF4-FFF2-40B4-BE49-F238E27FC236}">
                <a16:creationId xmlns:a16="http://schemas.microsoft.com/office/drawing/2014/main" id="{627E3C21-87F8-4497-8569-36A5D95EC8B5}"/>
              </a:ext>
            </a:extLst>
          </p:cNvPr>
          <p:cNvSpPr>
            <a:spLocks noGrp="1"/>
          </p:cNvSpPr>
          <p:nvPr>
            <p:ph type="body" sz="quarter" idx="16"/>
          </p:nvPr>
        </p:nvSpPr>
        <p:spPr>
          <a:xfrm>
            <a:off x="6023174" y="2898648"/>
            <a:ext cx="5669280" cy="365760"/>
          </a:xfrm>
        </p:spPr>
        <p:txBody>
          <a:bodyPr>
            <a:noAutofit/>
          </a:bodyPr>
          <a:lstStyle/>
          <a:p>
            <a:r>
              <a:rPr lang="en-US"/>
              <a:t>Antecedents </a:t>
            </a:r>
          </a:p>
        </p:txBody>
      </p:sp>
      <p:sp>
        <p:nvSpPr>
          <p:cNvPr id="7" name="Text Placeholder 6">
            <a:extLst>
              <a:ext uri="{FF2B5EF4-FFF2-40B4-BE49-F238E27FC236}">
                <a16:creationId xmlns:a16="http://schemas.microsoft.com/office/drawing/2014/main" id="{3D14621F-E216-481D-9308-97B0F79B6DAA}"/>
              </a:ext>
            </a:extLst>
          </p:cNvPr>
          <p:cNvSpPr>
            <a:spLocks noGrp="1"/>
          </p:cNvSpPr>
          <p:nvPr>
            <p:ph type="body" sz="quarter" idx="15"/>
          </p:nvPr>
        </p:nvSpPr>
        <p:spPr>
          <a:xfrm>
            <a:off x="6023174" y="3319272"/>
            <a:ext cx="5669280" cy="365760"/>
          </a:xfrm>
        </p:spPr>
        <p:txBody>
          <a:bodyPr/>
          <a:lstStyle/>
          <a:p>
            <a:r>
              <a:rPr lang="en-US"/>
              <a:t>Brand Awareness</a:t>
            </a:r>
          </a:p>
        </p:txBody>
      </p:sp>
      <p:sp>
        <p:nvSpPr>
          <p:cNvPr id="12" name="Text Placeholder 11">
            <a:extLst>
              <a:ext uri="{FF2B5EF4-FFF2-40B4-BE49-F238E27FC236}">
                <a16:creationId xmlns:a16="http://schemas.microsoft.com/office/drawing/2014/main" id="{C06C2114-7A69-43E0-801C-F0779B58AF15}"/>
              </a:ext>
            </a:extLst>
          </p:cNvPr>
          <p:cNvSpPr>
            <a:spLocks noGrp="1"/>
          </p:cNvSpPr>
          <p:nvPr>
            <p:ph type="body" sz="quarter" idx="20"/>
          </p:nvPr>
        </p:nvSpPr>
        <p:spPr>
          <a:xfrm>
            <a:off x="6015158" y="4170934"/>
            <a:ext cx="5669280" cy="365760"/>
          </a:xfrm>
        </p:spPr>
        <p:txBody>
          <a:bodyPr>
            <a:noAutofit/>
          </a:bodyPr>
          <a:lstStyle/>
          <a:p>
            <a:r>
              <a:rPr lang="en-US"/>
              <a:t>Consequences </a:t>
            </a:r>
          </a:p>
        </p:txBody>
      </p:sp>
      <p:sp>
        <p:nvSpPr>
          <p:cNvPr id="11" name="Text Placeholder 10">
            <a:extLst>
              <a:ext uri="{FF2B5EF4-FFF2-40B4-BE49-F238E27FC236}">
                <a16:creationId xmlns:a16="http://schemas.microsoft.com/office/drawing/2014/main" id="{1018725B-A88C-41E8-8D6A-44DF7A9F132D}"/>
              </a:ext>
            </a:extLst>
          </p:cNvPr>
          <p:cNvSpPr>
            <a:spLocks noGrp="1"/>
          </p:cNvSpPr>
          <p:nvPr>
            <p:ph type="body" sz="quarter" idx="19"/>
          </p:nvPr>
        </p:nvSpPr>
        <p:spPr>
          <a:xfrm>
            <a:off x="6015158" y="4700651"/>
            <a:ext cx="5669280" cy="640080"/>
          </a:xfrm>
        </p:spPr>
        <p:txBody>
          <a:bodyPr>
            <a:normAutofit/>
          </a:bodyPr>
          <a:lstStyle/>
          <a:p>
            <a:r>
              <a:rPr lang="en-US"/>
              <a:t>Global Competition</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19</a:t>
            </a:fld>
            <a:endParaRPr lang="en-US"/>
          </a:p>
        </p:txBody>
      </p:sp>
      <p:pic>
        <p:nvPicPr>
          <p:cNvPr id="14" name="Audio Recording Apr 18, 2023 at 7:58:17 PM">
            <a:hlinkClick r:id="" action="ppaction://media"/>
            <a:extLst>
              <a:ext uri="{FF2B5EF4-FFF2-40B4-BE49-F238E27FC236}">
                <a16:creationId xmlns:a16="http://schemas.microsoft.com/office/drawing/2014/main" id="{AC36CC9E-D33B-5947-FE2D-E400A8321555}"/>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9043416" y="3021965"/>
            <a:ext cx="812800" cy="812800"/>
          </a:xfrm>
          <a:prstGeom prst="rect">
            <a:avLst/>
          </a:prstGeom>
        </p:spPr>
      </p:pic>
    </p:spTree>
    <p:extLst>
      <p:ext uri="{BB962C8B-B14F-4D97-AF65-F5344CB8AC3E}">
        <p14:creationId xmlns:p14="http://schemas.microsoft.com/office/powerpoint/2010/main" val="3407093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40832" fill="hold"/>
                                        <p:tgtEl>
                                          <p:spTgt spid="1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14"/>
                </p:tgtEl>
              </p:cMediaNode>
            </p:audio>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dirty="0"/>
              <a:t>Strategic Issues</a:t>
            </a:r>
          </a:p>
        </p:txBody>
      </p:sp>
      <p:sp>
        <p:nvSpPr>
          <p:cNvPr id="6" name="Text Placeholder 5">
            <a:extLst>
              <a:ext uri="{FF2B5EF4-FFF2-40B4-BE49-F238E27FC236}">
                <a16:creationId xmlns:a16="http://schemas.microsoft.com/office/drawing/2014/main" id="{D8E6824E-0D47-49EA-8EE0-CE2D88B71C95}"/>
              </a:ext>
            </a:extLst>
          </p:cNvPr>
          <p:cNvSpPr>
            <a:spLocks noGrp="1"/>
          </p:cNvSpPr>
          <p:nvPr>
            <p:ph type="body" sz="quarter" idx="14"/>
          </p:nvPr>
        </p:nvSpPr>
        <p:spPr>
          <a:xfrm>
            <a:off x="6015158" y="1691640"/>
            <a:ext cx="5669280" cy="365760"/>
          </a:xfrm>
        </p:spPr>
        <p:txBody>
          <a:bodyPr>
            <a:noAutofit/>
          </a:bodyPr>
          <a:lstStyle/>
          <a:p>
            <a:r>
              <a:rPr lang="en-US" sz="1800" b="1" i="0">
                <a:solidFill>
                  <a:srgbClr val="000000"/>
                </a:solidFill>
                <a:effectLst/>
                <a:latin typeface="Times New Roman" panose="02020603050405020304" pitchFamily="18" charset="0"/>
              </a:rPr>
              <a:t>How will Domino’s address customers’ increasing expectations for delivery? (Business Strategy) </a:t>
            </a:r>
            <a:r>
              <a:rPr lang="en-US" sz="1800" b="0" i="0">
                <a:solidFill>
                  <a:srgbClr val="000000"/>
                </a:solidFill>
                <a:effectLst/>
                <a:latin typeface="Times New Roman" panose="02020603050405020304" pitchFamily="18" charset="0"/>
              </a:rPr>
              <a:t> </a:t>
            </a:r>
            <a:endParaRPr lang="en-US"/>
          </a:p>
        </p:txBody>
      </p:sp>
      <p:sp>
        <p:nvSpPr>
          <p:cNvPr id="8" name="Text Placeholder 7">
            <a:extLst>
              <a:ext uri="{FF2B5EF4-FFF2-40B4-BE49-F238E27FC236}">
                <a16:creationId xmlns:a16="http://schemas.microsoft.com/office/drawing/2014/main" id="{627E3C21-87F8-4497-8569-36A5D95EC8B5}"/>
              </a:ext>
            </a:extLst>
          </p:cNvPr>
          <p:cNvSpPr>
            <a:spLocks noGrp="1"/>
          </p:cNvSpPr>
          <p:nvPr>
            <p:ph type="body" sz="quarter" idx="16"/>
          </p:nvPr>
        </p:nvSpPr>
        <p:spPr>
          <a:xfrm>
            <a:off x="6023174" y="2898648"/>
            <a:ext cx="5669280" cy="365760"/>
          </a:xfrm>
        </p:spPr>
        <p:txBody>
          <a:bodyPr>
            <a:noAutofit/>
          </a:bodyPr>
          <a:lstStyle/>
          <a:p>
            <a:r>
              <a:rPr lang="en-US"/>
              <a:t>Antecedents </a:t>
            </a:r>
          </a:p>
        </p:txBody>
      </p:sp>
      <p:sp>
        <p:nvSpPr>
          <p:cNvPr id="7" name="Text Placeholder 6">
            <a:extLst>
              <a:ext uri="{FF2B5EF4-FFF2-40B4-BE49-F238E27FC236}">
                <a16:creationId xmlns:a16="http://schemas.microsoft.com/office/drawing/2014/main" id="{3D14621F-E216-481D-9308-97B0F79B6DAA}"/>
              </a:ext>
            </a:extLst>
          </p:cNvPr>
          <p:cNvSpPr>
            <a:spLocks noGrp="1"/>
          </p:cNvSpPr>
          <p:nvPr>
            <p:ph type="body" sz="quarter" idx="15"/>
          </p:nvPr>
        </p:nvSpPr>
        <p:spPr>
          <a:xfrm>
            <a:off x="6023174" y="3319272"/>
            <a:ext cx="5669280" cy="365760"/>
          </a:xfrm>
        </p:spPr>
        <p:txBody>
          <a:bodyPr/>
          <a:lstStyle/>
          <a:p>
            <a:r>
              <a:rPr lang="en-US"/>
              <a:t>Brand Awareness</a:t>
            </a:r>
          </a:p>
        </p:txBody>
      </p:sp>
      <p:sp>
        <p:nvSpPr>
          <p:cNvPr id="12" name="Text Placeholder 11">
            <a:extLst>
              <a:ext uri="{FF2B5EF4-FFF2-40B4-BE49-F238E27FC236}">
                <a16:creationId xmlns:a16="http://schemas.microsoft.com/office/drawing/2014/main" id="{C06C2114-7A69-43E0-801C-F0779B58AF15}"/>
              </a:ext>
            </a:extLst>
          </p:cNvPr>
          <p:cNvSpPr>
            <a:spLocks noGrp="1"/>
          </p:cNvSpPr>
          <p:nvPr>
            <p:ph type="body" sz="quarter" idx="20"/>
          </p:nvPr>
        </p:nvSpPr>
        <p:spPr>
          <a:xfrm>
            <a:off x="6015158" y="4170934"/>
            <a:ext cx="5669280" cy="365760"/>
          </a:xfrm>
        </p:spPr>
        <p:txBody>
          <a:bodyPr>
            <a:noAutofit/>
          </a:bodyPr>
          <a:lstStyle/>
          <a:p>
            <a:r>
              <a:rPr lang="en-US"/>
              <a:t>Consequences </a:t>
            </a:r>
          </a:p>
        </p:txBody>
      </p:sp>
      <p:sp>
        <p:nvSpPr>
          <p:cNvPr id="11" name="Text Placeholder 10">
            <a:extLst>
              <a:ext uri="{FF2B5EF4-FFF2-40B4-BE49-F238E27FC236}">
                <a16:creationId xmlns:a16="http://schemas.microsoft.com/office/drawing/2014/main" id="{1018725B-A88C-41E8-8D6A-44DF7A9F132D}"/>
              </a:ext>
            </a:extLst>
          </p:cNvPr>
          <p:cNvSpPr>
            <a:spLocks noGrp="1"/>
          </p:cNvSpPr>
          <p:nvPr>
            <p:ph type="body" sz="quarter" idx="19"/>
          </p:nvPr>
        </p:nvSpPr>
        <p:spPr>
          <a:xfrm>
            <a:off x="6015158" y="4700651"/>
            <a:ext cx="5669280" cy="640080"/>
          </a:xfrm>
        </p:spPr>
        <p:txBody>
          <a:bodyPr>
            <a:normAutofit/>
          </a:bodyPr>
          <a:lstStyle/>
          <a:p>
            <a:r>
              <a:rPr lang="en-US"/>
              <a:t>Global Competition</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20</a:t>
            </a:fld>
            <a:endParaRPr lang="en-US"/>
          </a:p>
        </p:txBody>
      </p:sp>
      <p:pic>
        <p:nvPicPr>
          <p:cNvPr id="3" name="Audio Recording Apr 18, 2023 at 7:59:30 PM">
            <a:hlinkClick r:id="" action="ppaction://media"/>
            <a:extLst>
              <a:ext uri="{FF2B5EF4-FFF2-40B4-BE49-F238E27FC236}">
                <a16:creationId xmlns:a16="http://schemas.microsoft.com/office/drawing/2014/main" id="{1371C4F9-FEE8-FD8D-0F66-645DBFD136F2}"/>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8451414" y="3187193"/>
            <a:ext cx="812800" cy="812800"/>
          </a:xfrm>
          <a:prstGeom prst="rect">
            <a:avLst/>
          </a:prstGeom>
        </p:spPr>
      </p:pic>
    </p:spTree>
    <p:extLst>
      <p:ext uri="{BB962C8B-B14F-4D97-AF65-F5344CB8AC3E}">
        <p14:creationId xmlns:p14="http://schemas.microsoft.com/office/powerpoint/2010/main" val="542713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4902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5458968" y="365125"/>
            <a:ext cx="6245352" cy="1481963"/>
          </a:xfrm>
        </p:spPr>
        <p:txBody>
          <a:bodyPr>
            <a:normAutofit/>
          </a:bodyPr>
          <a:lstStyle/>
          <a:p>
            <a:r>
              <a:rPr lang="en-US" dirty="0"/>
              <a:t>Corporate Strategy Recommendations</a:t>
            </a:r>
          </a:p>
        </p:txBody>
      </p:sp>
      <p:sp>
        <p:nvSpPr>
          <p:cNvPr id="7" name="Text Placeholder 6">
            <a:extLst>
              <a:ext uri="{FF2B5EF4-FFF2-40B4-BE49-F238E27FC236}">
                <a16:creationId xmlns:a16="http://schemas.microsoft.com/office/drawing/2014/main" id="{3D14621F-E216-481D-9308-97B0F79B6DAA}"/>
              </a:ext>
            </a:extLst>
          </p:cNvPr>
          <p:cNvSpPr>
            <a:spLocks noGrp="1"/>
          </p:cNvSpPr>
          <p:nvPr>
            <p:ph type="body" sz="quarter" idx="15"/>
          </p:nvPr>
        </p:nvSpPr>
        <p:spPr>
          <a:xfrm>
            <a:off x="6015158" y="2504186"/>
            <a:ext cx="5669280" cy="365760"/>
          </a:xfrm>
        </p:spPr>
        <p:txBody>
          <a:bodyPr>
            <a:noAutofit/>
          </a:bodyPr>
          <a:lstStyle/>
          <a:p>
            <a:r>
              <a:rPr lang="en-US" sz="1800" b="0" i="0">
                <a:solidFill>
                  <a:srgbClr val="000000"/>
                </a:solidFill>
                <a:effectLst/>
              </a:rPr>
              <a:t>Locally source the menu with ingredients that are more vegetarian/ gluten free – a “farm to table” approach.  </a:t>
            </a:r>
            <a:endParaRPr lang="en-US" sz="1800"/>
          </a:p>
        </p:txBody>
      </p:sp>
      <p:sp>
        <p:nvSpPr>
          <p:cNvPr id="11" name="Text Placeholder 10">
            <a:extLst>
              <a:ext uri="{FF2B5EF4-FFF2-40B4-BE49-F238E27FC236}">
                <a16:creationId xmlns:a16="http://schemas.microsoft.com/office/drawing/2014/main" id="{1018725B-A88C-41E8-8D6A-44DF7A9F132D}"/>
              </a:ext>
            </a:extLst>
          </p:cNvPr>
          <p:cNvSpPr>
            <a:spLocks noGrp="1"/>
          </p:cNvSpPr>
          <p:nvPr>
            <p:ph type="body" sz="quarter" idx="19"/>
          </p:nvPr>
        </p:nvSpPr>
        <p:spPr>
          <a:xfrm>
            <a:off x="6015158" y="3653028"/>
            <a:ext cx="5669280" cy="640080"/>
          </a:xfrm>
        </p:spPr>
        <p:txBody>
          <a:bodyPr>
            <a:normAutofit/>
          </a:bodyPr>
          <a:lstStyle/>
          <a:p>
            <a:r>
              <a:rPr lang="en-US" sz="1800" b="0" i="0">
                <a:solidFill>
                  <a:srgbClr val="000000"/>
                </a:solidFill>
                <a:effectLst/>
              </a:rPr>
              <a:t>Change the dining experience in certain stores to become a more sit-down style restaurant. </a:t>
            </a:r>
            <a:endParaRPr lang="en-US" sz="1800"/>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21</a:t>
            </a:fld>
            <a:endParaRPr lang="en-US"/>
          </a:p>
        </p:txBody>
      </p:sp>
      <p:pic>
        <p:nvPicPr>
          <p:cNvPr id="9" name="Audio Recording Apr 18, 2023 at 8:00:42 PM">
            <a:hlinkClick r:id="" action="ppaction://media"/>
            <a:extLst>
              <a:ext uri="{FF2B5EF4-FFF2-40B4-BE49-F238E27FC236}">
                <a16:creationId xmlns:a16="http://schemas.microsoft.com/office/drawing/2014/main" id="{4EC71A86-D8BD-FA17-6532-F582B6D9AB50}"/>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0751874" y="4770692"/>
            <a:ext cx="812800" cy="812800"/>
          </a:xfrm>
          <a:prstGeom prst="rect">
            <a:avLst/>
          </a:prstGeom>
        </p:spPr>
      </p:pic>
    </p:spTree>
    <p:extLst>
      <p:ext uri="{BB962C8B-B14F-4D97-AF65-F5344CB8AC3E}">
        <p14:creationId xmlns:p14="http://schemas.microsoft.com/office/powerpoint/2010/main" val="3113472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22912"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9"/>
                </p:tgtEl>
              </p:cMediaNode>
            </p:audio>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a:normAutofit/>
          </a:bodyPr>
          <a:lstStyle/>
          <a:p>
            <a:r>
              <a:rPr lang="en-US" dirty="0"/>
              <a:t>Business Strategy recommendations</a:t>
            </a:r>
          </a:p>
        </p:txBody>
      </p:sp>
      <p:sp>
        <p:nvSpPr>
          <p:cNvPr id="7" name="Text Placeholder 6">
            <a:extLst>
              <a:ext uri="{FF2B5EF4-FFF2-40B4-BE49-F238E27FC236}">
                <a16:creationId xmlns:a16="http://schemas.microsoft.com/office/drawing/2014/main" id="{3D14621F-E216-481D-9308-97B0F79B6DAA}"/>
              </a:ext>
            </a:extLst>
          </p:cNvPr>
          <p:cNvSpPr>
            <a:spLocks noGrp="1"/>
          </p:cNvSpPr>
          <p:nvPr>
            <p:ph type="body" sz="quarter" idx="15"/>
          </p:nvPr>
        </p:nvSpPr>
        <p:spPr>
          <a:xfrm>
            <a:off x="6015158" y="2504186"/>
            <a:ext cx="5669280" cy="365760"/>
          </a:xfrm>
        </p:spPr>
        <p:txBody>
          <a:bodyPr>
            <a:noAutofit/>
          </a:bodyPr>
          <a:lstStyle/>
          <a:p>
            <a:r>
              <a:rPr lang="en-US" sz="1800" b="0" i="0">
                <a:solidFill>
                  <a:srgbClr val="000000"/>
                </a:solidFill>
                <a:effectLst/>
              </a:rPr>
              <a:t>Exclusively partner with a 3</a:t>
            </a:r>
            <a:r>
              <a:rPr lang="en-US" sz="1800" b="0" i="0" baseline="30000">
                <a:solidFill>
                  <a:srgbClr val="000000"/>
                </a:solidFill>
                <a:effectLst/>
              </a:rPr>
              <a:t>rd</a:t>
            </a:r>
            <a:r>
              <a:rPr lang="en-US" sz="1800" b="0" i="0">
                <a:solidFill>
                  <a:srgbClr val="000000"/>
                </a:solidFill>
                <a:effectLst/>
              </a:rPr>
              <a:t> party delivery service  </a:t>
            </a:r>
            <a:endParaRPr lang="en-US" sz="1800"/>
          </a:p>
        </p:txBody>
      </p:sp>
      <p:sp>
        <p:nvSpPr>
          <p:cNvPr id="11" name="Text Placeholder 10">
            <a:extLst>
              <a:ext uri="{FF2B5EF4-FFF2-40B4-BE49-F238E27FC236}">
                <a16:creationId xmlns:a16="http://schemas.microsoft.com/office/drawing/2014/main" id="{1018725B-A88C-41E8-8D6A-44DF7A9F132D}"/>
              </a:ext>
            </a:extLst>
          </p:cNvPr>
          <p:cNvSpPr>
            <a:spLocks noGrp="1"/>
          </p:cNvSpPr>
          <p:nvPr>
            <p:ph type="body" sz="quarter" idx="19"/>
          </p:nvPr>
        </p:nvSpPr>
        <p:spPr>
          <a:xfrm>
            <a:off x="6015158" y="3653028"/>
            <a:ext cx="5669280" cy="640080"/>
          </a:xfrm>
        </p:spPr>
        <p:txBody>
          <a:bodyPr>
            <a:normAutofit/>
          </a:bodyPr>
          <a:lstStyle/>
          <a:p>
            <a:r>
              <a:rPr lang="en-US" sz="1800" b="0" i="0">
                <a:solidFill>
                  <a:srgbClr val="000000"/>
                </a:solidFill>
                <a:effectLst/>
              </a:rPr>
              <a:t>Expand UV services worldwide</a:t>
            </a:r>
            <a:r>
              <a:rPr lang="en-US" b="0" i="0">
                <a:solidFill>
                  <a:srgbClr val="000000"/>
                </a:solidFill>
                <a:effectLst/>
                <a:latin typeface="Times New Roman" panose="02020603050405020304" pitchFamily="18" charset="0"/>
              </a:rPr>
              <a:t>.   </a:t>
            </a:r>
            <a:endParaRPr lang="en-US"/>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22</a:t>
            </a:fld>
            <a:endParaRPr lang="en-US"/>
          </a:p>
        </p:txBody>
      </p:sp>
      <p:pic>
        <p:nvPicPr>
          <p:cNvPr id="3" name="Audio Recording Apr 18, 2023 at 8:01:09 PM">
            <a:hlinkClick r:id="" action="ppaction://media"/>
            <a:extLst>
              <a:ext uri="{FF2B5EF4-FFF2-40B4-BE49-F238E27FC236}">
                <a16:creationId xmlns:a16="http://schemas.microsoft.com/office/drawing/2014/main" id="{DEC65305-39E0-574A-A2BF-DB36BFA83B4B}"/>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0075844" y="1675829"/>
            <a:ext cx="812800" cy="812800"/>
          </a:xfrm>
          <a:prstGeom prst="rect">
            <a:avLst/>
          </a:prstGeom>
        </p:spPr>
      </p:pic>
    </p:spTree>
    <p:extLst>
      <p:ext uri="{BB962C8B-B14F-4D97-AF65-F5344CB8AC3E}">
        <p14:creationId xmlns:p14="http://schemas.microsoft.com/office/powerpoint/2010/main" val="223722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7536"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3"/>
                </p:tgtEl>
              </p:cMediaNode>
            </p:audio>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182260-346F-37F1-F823-E057BA4F71AC}"/>
              </a:ext>
            </a:extLst>
          </p:cNvPr>
          <p:cNvSpPr>
            <a:spLocks noGrp="1"/>
          </p:cNvSpPr>
          <p:nvPr>
            <p:ph type="title"/>
          </p:nvPr>
        </p:nvSpPr>
        <p:spPr/>
        <p:txBody>
          <a:bodyPr/>
          <a:lstStyle/>
          <a:p>
            <a:r>
              <a:rPr lang="en-US" dirty="0"/>
              <a:t>Implementing Strategies</a:t>
            </a:r>
          </a:p>
        </p:txBody>
      </p:sp>
      <p:sp>
        <p:nvSpPr>
          <p:cNvPr id="4" name="Slide Number Placeholder 3">
            <a:extLst>
              <a:ext uri="{FF2B5EF4-FFF2-40B4-BE49-F238E27FC236}">
                <a16:creationId xmlns:a16="http://schemas.microsoft.com/office/drawing/2014/main" id="{458BE844-11CE-FEF2-568F-F14D6210B352}"/>
              </a:ext>
            </a:extLst>
          </p:cNvPr>
          <p:cNvSpPr>
            <a:spLocks noGrp="1"/>
          </p:cNvSpPr>
          <p:nvPr>
            <p:ph type="sldNum" sz="quarter" idx="12"/>
          </p:nvPr>
        </p:nvSpPr>
        <p:spPr/>
        <p:txBody>
          <a:bodyPr/>
          <a:lstStyle/>
          <a:p>
            <a:fld id="{B5CEABB6-07DC-46E8-9B57-56EC44A396E5}" type="slidenum">
              <a:rPr lang="en-US" smtClean="0"/>
              <a:pPr/>
              <a:t>23</a:t>
            </a:fld>
            <a:endParaRPr lang="en-US"/>
          </a:p>
        </p:txBody>
      </p:sp>
      <p:sp>
        <p:nvSpPr>
          <p:cNvPr id="5" name="Text Placeholder 4">
            <a:extLst>
              <a:ext uri="{FF2B5EF4-FFF2-40B4-BE49-F238E27FC236}">
                <a16:creationId xmlns:a16="http://schemas.microsoft.com/office/drawing/2014/main" id="{A983A8F3-77D8-E22D-654F-8931103EBC83}"/>
              </a:ext>
            </a:extLst>
          </p:cNvPr>
          <p:cNvSpPr>
            <a:spLocks noGrp="1"/>
          </p:cNvSpPr>
          <p:nvPr>
            <p:ph type="body" sz="quarter" idx="13"/>
          </p:nvPr>
        </p:nvSpPr>
        <p:spPr>
          <a:xfrm>
            <a:off x="1538287" y="2280434"/>
            <a:ext cx="4114800" cy="2757909"/>
          </a:xfrm>
        </p:spPr>
        <p:txBody>
          <a:bodyPr>
            <a:normAutofit fontScale="92500"/>
          </a:bodyPr>
          <a:lstStyle/>
          <a:p>
            <a:r>
              <a:rPr lang="en-US" kern="0" dirty="0">
                <a:ea typeface="Times New Roman" panose="02020603050405020304" pitchFamily="18" charset="0"/>
              </a:rPr>
              <a:t>Shaping Corporate Structure/Culture to Fit Strategy</a:t>
            </a:r>
          </a:p>
          <a:p>
            <a:pPr marL="285750" indent="-285750">
              <a:buFont typeface="Arial" panose="020B0604020202020204" pitchFamily="34" charset="0"/>
              <a:buChar char="•"/>
            </a:pPr>
            <a:r>
              <a:rPr lang="en-US" kern="0" dirty="0"/>
              <a:t>Covid 19 caused shift from dine-in to take-out, but that stance is now reverting</a:t>
            </a:r>
          </a:p>
          <a:p>
            <a:pPr marL="285750" indent="-285750">
              <a:buFont typeface="Arial" panose="020B0604020202020204" pitchFamily="34" charset="0"/>
              <a:buChar char="•"/>
            </a:pPr>
            <a:r>
              <a:rPr lang="en-US" kern="0" dirty="0"/>
              <a:t>Shifting away form their established identity of a take-out brand</a:t>
            </a:r>
          </a:p>
          <a:p>
            <a:pPr marL="285750" indent="-285750">
              <a:buFont typeface="Arial" panose="020B0604020202020204" pitchFamily="34" charset="0"/>
              <a:buChar char="•"/>
            </a:pPr>
            <a:r>
              <a:rPr lang="en-US" kern="0" dirty="0"/>
              <a:t>Improvements in restaurant environment, atmosphere will benefit customer and bottom line</a:t>
            </a:r>
          </a:p>
          <a:p>
            <a:pPr marL="285750" indent="-285750">
              <a:buFont typeface="Arial" panose="020B0604020202020204" pitchFamily="34" charset="0"/>
              <a:buChar char="•"/>
            </a:pPr>
            <a:r>
              <a:rPr lang="en-US" kern="0" dirty="0"/>
              <a:t>Costs around décor, staffing, training in server etiquette for existing and new staff</a:t>
            </a:r>
            <a:endParaRPr lang="en-US" dirty="0"/>
          </a:p>
        </p:txBody>
      </p:sp>
      <p:sp>
        <p:nvSpPr>
          <p:cNvPr id="6" name="Text Placeholder 5">
            <a:extLst>
              <a:ext uri="{FF2B5EF4-FFF2-40B4-BE49-F238E27FC236}">
                <a16:creationId xmlns:a16="http://schemas.microsoft.com/office/drawing/2014/main" id="{383FDB30-0BA1-325D-5FBA-FDC003E01B68}"/>
              </a:ext>
            </a:extLst>
          </p:cNvPr>
          <p:cNvSpPr>
            <a:spLocks noGrp="1"/>
          </p:cNvSpPr>
          <p:nvPr>
            <p:ph type="body" sz="quarter" idx="15"/>
          </p:nvPr>
        </p:nvSpPr>
        <p:spPr>
          <a:xfrm>
            <a:off x="1538287" y="1841954"/>
            <a:ext cx="4114800" cy="428755"/>
          </a:xfrm>
        </p:spPr>
        <p:txBody>
          <a:bodyPr/>
          <a:lstStyle/>
          <a:p>
            <a:r>
              <a:rPr lang="en-US" dirty="0"/>
              <a:t>DINE-IN OPTION</a:t>
            </a:r>
          </a:p>
        </p:txBody>
      </p:sp>
      <p:sp>
        <p:nvSpPr>
          <p:cNvPr id="9" name="Text Placeholder 8">
            <a:extLst>
              <a:ext uri="{FF2B5EF4-FFF2-40B4-BE49-F238E27FC236}">
                <a16:creationId xmlns:a16="http://schemas.microsoft.com/office/drawing/2014/main" id="{A5B29638-9199-4AC0-414C-0F31200930F1}"/>
              </a:ext>
            </a:extLst>
          </p:cNvPr>
          <p:cNvSpPr>
            <a:spLocks noGrp="1"/>
          </p:cNvSpPr>
          <p:nvPr>
            <p:ph type="body" sz="quarter" idx="18"/>
          </p:nvPr>
        </p:nvSpPr>
        <p:spPr>
          <a:xfrm>
            <a:off x="6311402" y="2280434"/>
            <a:ext cx="4342309" cy="2757909"/>
          </a:xfrm>
        </p:spPr>
        <p:txBody>
          <a:bodyPr>
            <a:normAutofit fontScale="92500"/>
          </a:bodyPr>
          <a:lstStyle/>
          <a:p>
            <a:r>
              <a:rPr lang="en-GB" kern="0" dirty="0">
                <a:effectLst/>
                <a:ea typeface="Times New Roman" panose="02020603050405020304" pitchFamily="18" charset="0"/>
              </a:rPr>
              <a:t>Exercising Strategic Leadership</a:t>
            </a:r>
          </a:p>
          <a:p>
            <a:pPr marL="285750" indent="-285750">
              <a:buFont typeface="Arial" panose="020B0604020202020204" pitchFamily="34" charset="0"/>
              <a:buChar char="•"/>
            </a:pPr>
            <a:r>
              <a:rPr lang="en-GB" kern="0" dirty="0"/>
              <a:t>With the advent and wide adoption of 3</a:t>
            </a:r>
            <a:r>
              <a:rPr lang="en-GB" kern="0" baseline="30000" dirty="0"/>
              <a:t>rd</a:t>
            </a:r>
            <a:r>
              <a:rPr lang="en-GB" kern="0" dirty="0"/>
              <a:t> party delivery services a shift in dominos long term strategy is inevitable</a:t>
            </a:r>
          </a:p>
          <a:p>
            <a:pPr marL="285750" indent="-285750">
              <a:buFont typeface="Arial" panose="020B0604020202020204" pitchFamily="34" charset="0"/>
              <a:buChar char="•"/>
            </a:pPr>
            <a:r>
              <a:rPr lang="en-US" dirty="0"/>
              <a:t>Communication is an integral part to align franchise partners, internal contributors and stakeholders</a:t>
            </a:r>
          </a:p>
          <a:p>
            <a:pPr marL="285750" indent="-285750">
              <a:buFont typeface="Arial" panose="020B0604020202020204" pitchFamily="34" charset="0"/>
              <a:buChar char="•"/>
            </a:pPr>
            <a:r>
              <a:rPr lang="en-US" dirty="0"/>
              <a:t>Work with franchisees is crucial since they do not own primary share of those locations</a:t>
            </a:r>
          </a:p>
          <a:p>
            <a:pPr marL="285750" indent="-285750">
              <a:buFont typeface="Arial" panose="020B0604020202020204" pitchFamily="34" charset="0"/>
              <a:buChar char="•"/>
            </a:pPr>
            <a:r>
              <a:rPr lang="en-US" dirty="0"/>
              <a:t>Partner identification that aligns with overall goals, vision and long-term strategy</a:t>
            </a:r>
          </a:p>
          <a:p>
            <a:pPr marL="285750" indent="-285750">
              <a:buFont typeface="Arial" panose="020B0604020202020204" pitchFamily="34" charset="0"/>
              <a:buChar char="•"/>
            </a:pPr>
            <a:endParaRPr lang="en-US" dirty="0"/>
          </a:p>
        </p:txBody>
      </p:sp>
      <p:sp>
        <p:nvSpPr>
          <p:cNvPr id="10" name="Text Placeholder 9">
            <a:extLst>
              <a:ext uri="{FF2B5EF4-FFF2-40B4-BE49-F238E27FC236}">
                <a16:creationId xmlns:a16="http://schemas.microsoft.com/office/drawing/2014/main" id="{4991C1B6-9F34-1C40-F63A-2F5E7D63CA75}"/>
              </a:ext>
            </a:extLst>
          </p:cNvPr>
          <p:cNvSpPr>
            <a:spLocks noGrp="1"/>
          </p:cNvSpPr>
          <p:nvPr>
            <p:ph type="body" sz="quarter" idx="19"/>
          </p:nvPr>
        </p:nvSpPr>
        <p:spPr>
          <a:xfrm>
            <a:off x="6311403" y="1856232"/>
            <a:ext cx="4342310" cy="424202"/>
          </a:xfrm>
        </p:spPr>
        <p:txBody>
          <a:bodyPr/>
          <a:lstStyle/>
          <a:p>
            <a:r>
              <a:rPr lang="en-US" dirty="0"/>
              <a:t>3</a:t>
            </a:r>
            <a:r>
              <a:rPr lang="en-US" baseline="30000" dirty="0"/>
              <a:t>RD</a:t>
            </a:r>
            <a:r>
              <a:rPr lang="en-US" dirty="0"/>
              <a:t> PARTY DELIVERY PARTNERSHIPS</a:t>
            </a:r>
          </a:p>
        </p:txBody>
      </p:sp>
      <p:pic>
        <p:nvPicPr>
          <p:cNvPr id="24" name="Recorded Sound">
            <a:hlinkClick r:id="" action="ppaction://media"/>
            <a:extLst>
              <a:ext uri="{FF2B5EF4-FFF2-40B4-BE49-F238E27FC236}">
                <a16:creationId xmlns:a16="http://schemas.microsoft.com/office/drawing/2014/main" id="{7ACD717C-70BF-A175-58A9-5187BAF98516}"/>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5791200" y="3124200"/>
            <a:ext cx="609600" cy="609600"/>
          </a:xfrm>
          <a:prstGeom prst="rect">
            <a:avLst/>
          </a:prstGeom>
        </p:spPr>
      </p:pic>
    </p:spTree>
    <p:extLst>
      <p:ext uri="{BB962C8B-B14F-4D97-AF65-F5344CB8AC3E}">
        <p14:creationId xmlns:p14="http://schemas.microsoft.com/office/powerpoint/2010/main" val="1550403542"/>
      </p:ext>
    </p:extLst>
  </p:cSld>
  <p:clrMapOvr>
    <a:masterClrMapping/>
  </p:clrMapOvr>
  <mc:AlternateContent xmlns:mc="http://schemas.openxmlformats.org/markup-compatibility/2006" xmlns:p14="http://schemas.microsoft.com/office/powerpoint/2010/main">
    <mc:Choice Requires="p14">
      <p:transition spd="slow" p14:dur="2000" advTm="189321"/>
    </mc:Choice>
    <mc:Fallback xmlns="">
      <p:transition spd="slow" advTm="189321"/>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96798" fill="hold"/>
                                        <p:tgtEl>
                                          <p:spTgt spid="2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24"/>
                </p:tgtEl>
              </p:cMediaNode>
            </p:audio>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FFA191-5CCC-43CB-BD83-4F80ED362608}"/>
              </a:ext>
            </a:extLst>
          </p:cNvPr>
          <p:cNvSpPr>
            <a:spLocks noGrp="1"/>
          </p:cNvSpPr>
          <p:nvPr>
            <p:ph type="title"/>
          </p:nvPr>
        </p:nvSpPr>
        <p:spPr>
          <a:xfrm>
            <a:off x="5867400" y="564879"/>
            <a:ext cx="5486400" cy="1325563"/>
          </a:xfrm>
        </p:spPr>
        <p:txBody>
          <a:bodyPr/>
          <a:lstStyle/>
          <a:p>
            <a:r>
              <a:rPr lang="en-US" dirty="0"/>
              <a:t>Conclusion</a:t>
            </a:r>
          </a:p>
        </p:txBody>
      </p:sp>
      <p:sp>
        <p:nvSpPr>
          <p:cNvPr id="4" name="Date Placeholder 3">
            <a:extLst>
              <a:ext uri="{FF2B5EF4-FFF2-40B4-BE49-F238E27FC236}">
                <a16:creationId xmlns:a16="http://schemas.microsoft.com/office/drawing/2014/main" id="{31B56365-A39B-4311-A4B2-9532A148078E}"/>
              </a:ext>
            </a:extLst>
          </p:cNvPr>
          <p:cNvSpPr>
            <a:spLocks noGrp="1"/>
          </p:cNvSpPr>
          <p:nvPr>
            <p:ph type="dt" sz="half" idx="10"/>
          </p:nvPr>
        </p:nvSpPr>
        <p:spPr>
          <a:xfrm>
            <a:off x="838200" y="6356350"/>
            <a:ext cx="2743200" cy="365125"/>
          </a:xfrm>
        </p:spPr>
        <p:txBody>
          <a:bodyPr/>
          <a:lstStyle/>
          <a:p>
            <a:r>
              <a:rPr lang="en-US"/>
              <a:t>7/1/20XX</a:t>
            </a:r>
          </a:p>
        </p:txBody>
      </p:sp>
      <p:sp>
        <p:nvSpPr>
          <p:cNvPr id="26" name="Slide Number Placeholder 25">
            <a:extLst>
              <a:ext uri="{FF2B5EF4-FFF2-40B4-BE49-F238E27FC236}">
                <a16:creationId xmlns:a16="http://schemas.microsoft.com/office/drawing/2014/main" id="{D5B91C7E-39EC-4D18-BBDA-F8911C724E07}"/>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24</a:t>
            </a:fld>
            <a:endParaRPr lang="en-US"/>
          </a:p>
        </p:txBody>
      </p:sp>
      <p:sp>
        <p:nvSpPr>
          <p:cNvPr id="3" name="Content Placeholder 2">
            <a:extLst>
              <a:ext uri="{FF2B5EF4-FFF2-40B4-BE49-F238E27FC236}">
                <a16:creationId xmlns:a16="http://schemas.microsoft.com/office/drawing/2014/main" id="{E14BBEAF-B516-45F4-9EF6-A9F65111580F}"/>
              </a:ext>
            </a:extLst>
          </p:cNvPr>
          <p:cNvSpPr>
            <a:spLocks noGrp="1"/>
          </p:cNvSpPr>
          <p:nvPr>
            <p:ph type="body" sz="quarter" idx="13"/>
          </p:nvPr>
        </p:nvSpPr>
        <p:spPr>
          <a:xfrm>
            <a:off x="5711252" y="1648918"/>
            <a:ext cx="4520884" cy="3947210"/>
          </a:xfrm>
        </p:spPr>
        <p:txBody>
          <a:bodyPr vert="horz" lIns="91440" tIns="45720" rIns="91440" bIns="45720" rtlCol="0" anchor="t">
            <a:normAutofit/>
          </a:bodyPr>
          <a:lstStyle/>
          <a:p>
            <a:r>
              <a:rPr lang="en-US" sz="1800" dirty="0"/>
              <a:t>Domino's Pizza faces a number of external opportunities and risks, such as shifting customer tastes, technology improvements, and regulatory changes. To thrive in the competitive pizza market, they must innovate, adapt to shifting fashions, and outperform their competitors. To do this, they must adopt dine-in options, provide customers with extended options, and partner with a 3rd party or in house automated vehicles for last-mile delivery.</a:t>
            </a:r>
          </a:p>
        </p:txBody>
      </p:sp>
      <p:pic>
        <p:nvPicPr>
          <p:cNvPr id="5" name="Recorded Sound">
            <a:hlinkClick r:id="" action="ppaction://media"/>
            <a:extLst>
              <a:ext uri="{FF2B5EF4-FFF2-40B4-BE49-F238E27FC236}">
                <a16:creationId xmlns:a16="http://schemas.microsoft.com/office/drawing/2014/main" id="{A58E4C91-686C-D3A6-CB51-F62FDB550E52}"/>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6577584" y="354933"/>
            <a:ext cx="609600" cy="609600"/>
          </a:xfrm>
          <a:prstGeom prst="rect">
            <a:avLst/>
          </a:prstGeom>
        </p:spPr>
      </p:pic>
    </p:spTree>
    <p:extLst>
      <p:ext uri="{BB962C8B-B14F-4D97-AF65-F5344CB8AC3E}">
        <p14:creationId xmlns:p14="http://schemas.microsoft.com/office/powerpoint/2010/main" val="920173932"/>
      </p:ext>
    </p:extLst>
  </p:cSld>
  <p:clrMapOvr>
    <a:masterClrMapping/>
  </p:clrMapOvr>
  <mc:AlternateContent xmlns:mc="http://schemas.openxmlformats.org/markup-compatibility/2006" xmlns:p14="http://schemas.microsoft.com/office/powerpoint/2010/main">
    <mc:Choice Requires="p14">
      <p:transition spd="slow" p14:dur="2000" advTm="71829"/>
    </mc:Choice>
    <mc:Fallback xmlns="">
      <p:transition spd="slow" advTm="71829"/>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71829"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5"/>
                </p:tgtEl>
              </p:cMediaNode>
            </p:audio>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5C84E-4DE9-52B8-5C7E-57F58038A978}"/>
              </a:ext>
            </a:extLst>
          </p:cNvPr>
          <p:cNvSpPr>
            <a:spLocks noGrp="1"/>
          </p:cNvSpPr>
          <p:nvPr>
            <p:ph type="title"/>
          </p:nvPr>
        </p:nvSpPr>
        <p:spPr>
          <a:xfrm>
            <a:off x="284813" y="136525"/>
            <a:ext cx="10515600" cy="1325563"/>
          </a:xfrm>
        </p:spPr>
        <p:txBody>
          <a:bodyPr/>
          <a:lstStyle/>
          <a:p>
            <a:r>
              <a:rPr lang="en-US" dirty="0"/>
              <a:t>References</a:t>
            </a:r>
          </a:p>
        </p:txBody>
      </p:sp>
      <p:sp>
        <p:nvSpPr>
          <p:cNvPr id="3" name="Content Placeholder 2">
            <a:extLst>
              <a:ext uri="{FF2B5EF4-FFF2-40B4-BE49-F238E27FC236}">
                <a16:creationId xmlns:a16="http://schemas.microsoft.com/office/drawing/2014/main" id="{0BFE399D-654F-3420-E0E2-545A78F6BC46}"/>
              </a:ext>
            </a:extLst>
          </p:cNvPr>
          <p:cNvSpPr>
            <a:spLocks noGrp="1"/>
          </p:cNvSpPr>
          <p:nvPr>
            <p:ph idx="1"/>
          </p:nvPr>
        </p:nvSpPr>
        <p:spPr>
          <a:xfrm>
            <a:off x="284813" y="1379095"/>
            <a:ext cx="10991263" cy="4797868"/>
          </a:xfrm>
        </p:spPr>
        <p:txBody>
          <a:bodyPr>
            <a:normAutofit fontScale="77500" lnSpcReduction="20000"/>
          </a:bodyPr>
          <a:lstStyle/>
          <a:p>
            <a:pPr marL="0" indent="0">
              <a:buNone/>
            </a:pPr>
            <a:r>
              <a:rPr lang="en-US" dirty="0"/>
              <a:t>Clifford, T. (2019). </a:t>
            </a:r>
            <a:r>
              <a:rPr lang="en-US" i="1" dirty="0"/>
              <a:t>Domino’s CEO: We need 25,000 stores by 2025 to accomplish our 	objectives. </a:t>
            </a:r>
            <a:r>
              <a:rPr lang="en-US" dirty="0"/>
              <a:t>CNBC. https://www.cnbc.com/2019/04/24/dominos-ceo-we-need-	25000-stores-by-2025-to-reach-our-goals.html</a:t>
            </a:r>
          </a:p>
          <a:p>
            <a:pPr marL="0" indent="0">
              <a:buNone/>
            </a:pPr>
            <a:endParaRPr lang="en-US" dirty="0"/>
          </a:p>
          <a:p>
            <a:pPr marL="0" indent="0">
              <a:buNone/>
            </a:pPr>
            <a:r>
              <a:rPr lang="en-US" i="1" dirty="0"/>
              <a:t>Corporate governance principles</a:t>
            </a:r>
            <a:r>
              <a:rPr lang="en-US" dirty="0"/>
              <a:t>. (2022). Domino’s Pizza, INC. 	https://ir.dominos.com/static-files/f0115274-1371-4ab5-84fe-a4f3c003731e</a:t>
            </a:r>
          </a:p>
          <a:p>
            <a:pPr marL="0" indent="0">
              <a:buNone/>
            </a:pPr>
            <a:endParaRPr lang="en-US" dirty="0"/>
          </a:p>
          <a:p>
            <a:pPr marL="0" indent="0">
              <a:buNone/>
            </a:pPr>
            <a:r>
              <a:rPr lang="en-US" i="1" dirty="0"/>
              <a:t>Domino’s Pizza Inc. company profile &amp; executives</a:t>
            </a:r>
            <a:r>
              <a:rPr lang="en-US" dirty="0"/>
              <a:t>. (2023). The Wall Street Journal. 	https://www.wsj.com/market-data/quotes/DPZ/company-people</a:t>
            </a:r>
          </a:p>
          <a:p>
            <a:pPr marL="0" indent="0">
              <a:buNone/>
            </a:pPr>
            <a:endParaRPr lang="en-US" dirty="0"/>
          </a:p>
          <a:p>
            <a:pPr marL="0" indent="0">
              <a:buNone/>
            </a:pPr>
            <a:r>
              <a:rPr lang="en-US" dirty="0"/>
              <a:t>Klein, D. (2020). </a:t>
            </a:r>
            <a:r>
              <a:rPr lang="en-US" i="1" dirty="0"/>
              <a:t>The strategy carrying Domino’s to new heights</a:t>
            </a:r>
            <a:r>
              <a:rPr lang="en-US" dirty="0"/>
              <a:t>. QSR Magazine. 	https://www.qsrmagazine.com/pizza/strategy-carrying-dominos-new-heights</a:t>
            </a:r>
          </a:p>
          <a:p>
            <a:pPr marL="0" indent="0">
              <a:buNone/>
            </a:pPr>
            <a:endParaRPr lang="en-US" dirty="0"/>
          </a:p>
          <a:p>
            <a:pPr marL="0" indent="0">
              <a:buNone/>
            </a:pPr>
            <a:r>
              <a:rPr lang="en-US" dirty="0"/>
              <a:t>Trainer, D. (2022). </a:t>
            </a:r>
            <a:r>
              <a:rPr lang="en-US" i="1" dirty="0"/>
              <a:t>Domino’s Pizza: Delivering a superior business model</a:t>
            </a:r>
            <a:r>
              <a:rPr lang="en-US" dirty="0"/>
              <a:t>. Forbes 	Magazine. https://www.forbes.com/sites/greatspeculations</a:t>
            </a:r>
          </a:p>
        </p:txBody>
      </p:sp>
      <p:sp>
        <p:nvSpPr>
          <p:cNvPr id="6" name="Slide Number Placeholder 5">
            <a:extLst>
              <a:ext uri="{FF2B5EF4-FFF2-40B4-BE49-F238E27FC236}">
                <a16:creationId xmlns:a16="http://schemas.microsoft.com/office/drawing/2014/main" id="{84348992-2F9F-55CD-69F4-32B5F7899122}"/>
              </a:ext>
            </a:extLst>
          </p:cNvPr>
          <p:cNvSpPr>
            <a:spLocks noGrp="1"/>
          </p:cNvSpPr>
          <p:nvPr>
            <p:ph type="sldNum" sz="quarter" idx="12"/>
          </p:nvPr>
        </p:nvSpPr>
        <p:spPr/>
        <p:txBody>
          <a:bodyPr/>
          <a:lstStyle/>
          <a:p>
            <a:fld id="{B5CEABB6-07DC-46E8-9B57-56EC44A396E5}" type="slidenum">
              <a:rPr lang="en-US" smtClean="0"/>
              <a:t>25</a:t>
            </a:fld>
            <a:endParaRPr lang="en-US"/>
          </a:p>
        </p:txBody>
      </p:sp>
    </p:spTree>
    <p:extLst>
      <p:ext uri="{BB962C8B-B14F-4D97-AF65-F5344CB8AC3E}">
        <p14:creationId xmlns:p14="http://schemas.microsoft.com/office/powerpoint/2010/main" val="225031250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306824" cy="1325563"/>
          </a:xfrm>
        </p:spPr>
        <p:txBody>
          <a:bodyPr/>
          <a:lstStyle/>
          <a:p>
            <a:r>
              <a:rPr lang="en-US" dirty="0"/>
              <a:t>THANK YOU</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3191256"/>
            <a:ext cx="3505201" cy="1798639"/>
          </a:xfrm>
        </p:spPr>
        <p:txBody>
          <a:bodyPr/>
          <a:lstStyle/>
          <a:p>
            <a:r>
              <a:rPr lang="en-US" dirty="0"/>
              <a:t>Team #7 – Dominos</a:t>
            </a:r>
          </a:p>
          <a:p>
            <a:pPr algn="ctr"/>
            <a:r>
              <a:rPr lang="en-US" dirty="0" err="1"/>
              <a:t>Sourayia</a:t>
            </a:r>
            <a:r>
              <a:rPr lang="en-US" dirty="0"/>
              <a:t> </a:t>
            </a:r>
            <a:r>
              <a:rPr lang="en-US" dirty="0" err="1"/>
              <a:t>Alsourayia</a:t>
            </a:r>
            <a:r>
              <a:rPr lang="en-US" dirty="0"/>
              <a:t>, Quinton Carter, Jon Little, Silvia Rhoden, and Salena </a:t>
            </a:r>
            <a:r>
              <a:rPr lang="en-US" dirty="0" err="1"/>
              <a:t>Silvaria</a:t>
            </a:r>
            <a:endParaRPr lang="en-US" dirty="0"/>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26</a:t>
            </a:fld>
            <a:endParaRPr lang="en-US"/>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_JB_v2" id="{E6E25CD2-8512-4B49-9A83-9AC317278B8F}" vid="{100AFDCD-A339-4D94-B373-F9848C2D26B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7D9678DE3B3B6F439DAB0F6FEFDDACDF" ma:contentTypeVersion="4" ma:contentTypeDescription="Create a new document." ma:contentTypeScope="" ma:versionID="d8d33d1835610392c19ca2f1aee60187">
  <xsd:schema xmlns:xsd="http://www.w3.org/2001/XMLSchema" xmlns:xs="http://www.w3.org/2001/XMLSchema" xmlns:p="http://schemas.microsoft.com/office/2006/metadata/properties" xmlns:ns2="298776de-df2c-4343-ae8b-aa89da6d1b0b" targetNamespace="http://schemas.microsoft.com/office/2006/metadata/properties" ma:root="true" ma:fieldsID="c2b2a69feb357afa06d7d89262ee8148" ns2:_="">
    <xsd:import namespace="298776de-df2c-4343-ae8b-aa89da6d1b0b"/>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98776de-df2c-4343-ae8b-aa89da6d1b0b"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dexed="true" ma:internalName="MediaServiceDateTaken"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B7A02F21-47C6-47CF-87FD-CCDBD0C652CD}">
  <ds:schemaRefs>
    <ds:schemaRef ds:uri="298776de-df2c-4343-ae8b-aa89da6d1b0b"/>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F7069D1F-6C1F-4FA3-8CCB-EA801E558BEC}">
  <ds:schemaRefs>
    <ds:schemaRef ds:uri="http://purl.org/dc/elements/1.1/"/>
    <ds:schemaRef ds:uri="http://schemas.microsoft.com/office/2006/metadata/properties"/>
    <ds:schemaRef ds:uri="http://purl.org/dc/terms/"/>
    <ds:schemaRef ds:uri="298776de-df2c-4343-ae8b-aa89da6d1b0b"/>
    <ds:schemaRef ds:uri="http://schemas.microsoft.com/office/infopath/2007/PartnerControls"/>
    <ds:schemaRef ds:uri="http://schemas.microsoft.com/office/2006/documentManagement/types"/>
    <ds:schemaRef ds:uri="http://purl.org/dc/dcmitype/"/>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8042A908-4308-42B2-AD36-76827C57E704}">
  <ds:schemaRefs>
    <ds:schemaRef ds:uri="http://schemas.microsoft.com/sharepoint/v3/contenttype/forms"/>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{B9D91084-441A-4D9C-9C96-563E403184DA}tf16411248_win32</Template>
  <TotalTime>10</TotalTime>
  <Words>1562</Words>
  <Application>Microsoft Office PowerPoint</Application>
  <PresentationFormat>Widescreen</PresentationFormat>
  <Paragraphs>241</Paragraphs>
  <Slides>26</Slides>
  <Notes>9</Notes>
  <HiddenSlides>0</HiddenSlides>
  <MMClips>27</MMClips>
  <ScaleCrop>false</ScaleCrop>
  <HeadingPairs>
    <vt:vector size="4" baseType="variant">
      <vt:variant>
        <vt:lpstr>Theme</vt:lpstr>
      </vt:variant>
      <vt:variant>
        <vt:i4>1</vt:i4>
      </vt:variant>
      <vt:variant>
        <vt:lpstr>Slide Titles</vt:lpstr>
      </vt:variant>
      <vt:variant>
        <vt:i4>26</vt:i4>
      </vt:variant>
    </vt:vector>
  </HeadingPairs>
  <TitlesOfParts>
    <vt:vector size="27" baseType="lpstr">
      <vt:lpstr>Office Theme</vt:lpstr>
      <vt:lpstr>Team #7: Domino’s pizza</vt:lpstr>
      <vt:lpstr>AGENDA</vt:lpstr>
      <vt:lpstr>Company summary</vt:lpstr>
      <vt:lpstr>Company Strategy</vt:lpstr>
      <vt:lpstr>Corporate governance</vt:lpstr>
      <vt:lpstr>Domino’s current Top Executives</vt:lpstr>
      <vt:lpstr>External environment analysis</vt:lpstr>
      <vt:lpstr>PESTEL Analysis</vt:lpstr>
      <vt:lpstr>Porter’s Five Forces Analysis</vt:lpstr>
      <vt:lpstr>Opportunities and Threats </vt:lpstr>
      <vt:lpstr>internal  organization analysis</vt:lpstr>
      <vt:lpstr>Corporate Structure </vt:lpstr>
      <vt:lpstr>Corporate resources</vt:lpstr>
      <vt:lpstr>SUMMARY OF FINANCIAL RATIOS AS OF DECEMBER 31, 2022 </vt:lpstr>
      <vt:lpstr>Core competencies</vt:lpstr>
      <vt:lpstr>SWOT Analysis </vt:lpstr>
      <vt:lpstr>SWOT Analysis </vt:lpstr>
      <vt:lpstr>Review of vision, mission, and objectives</vt:lpstr>
      <vt:lpstr>Strategic Issues</vt:lpstr>
      <vt:lpstr>Strategic Issues</vt:lpstr>
      <vt:lpstr>Corporate Strategy Recommendations</vt:lpstr>
      <vt:lpstr>Business Strategy recommendations</vt:lpstr>
      <vt:lpstr>Implementing Strategies</vt:lpstr>
      <vt:lpstr>Conclusion</vt:lpstr>
      <vt:lpstr>References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Team #7: Domino’s pizza</dc:title>
  <dc:creator>Silvaria, Salena</dc:creator>
  <cp:lastModifiedBy>Silvaria, Salena</cp:lastModifiedBy>
  <cp:revision>2</cp:revision>
  <dcterms:created xsi:type="dcterms:W3CDTF">2023-04-10T21:12:27Z</dcterms:created>
  <dcterms:modified xsi:type="dcterms:W3CDTF">2023-07-10T05:57:18Z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0x0101007D9678DE3B3B6F439DAB0F6FEFDDACDF</vt:lpwstr>
  </property>
</Properties>
</file>