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8" Type="http://schemas.openxmlformats.org/officeDocument/2006/relationships/extended-properties" Target="docProps/app.xml"/><Relationship Id="rId7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6" Type="http://schemas.openxmlformats.org/package/2006/relationships/metadata/thumbnail" Target="docProps/thumbnail.jpeg"/><Relationship Id="rId5" Type="http://schemas.microsoft.com/office/2006/relationships/ui/extensibility" Target="customUI/customUI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71" r:id="rId2"/>
    <p:sldMasterId id="2147483677" r:id="rId3"/>
    <p:sldMasterId id="2147483683" r:id="rId4"/>
  </p:sldMasterIdLst>
  <p:notesMasterIdLst>
    <p:notesMasterId r:id="rId12"/>
  </p:notesMasterIdLst>
  <p:sldIdLst>
    <p:sldId id="260" r:id="rId5"/>
    <p:sldId id="261" r:id="rId6"/>
    <p:sldId id="265" r:id="rId7"/>
    <p:sldId id="264" r:id="rId8"/>
    <p:sldId id="268" r:id="rId9"/>
    <p:sldId id="267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>
    <p:restoredLeft sz="7248" autoAdjust="0"/>
    <p:restoredTop sz="94660"/>
  </p:normalViewPr>
  <p:slideViewPr>
    <p:cSldViewPr>
      <p:cViewPr varScale="1">
        <p:scale>
          <a:sx n="78" d="100"/>
          <a:sy n="78" d="100"/>
        </p:scale>
        <p:origin x="210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07559721486216E-3"/>
          <c:y val="3.7362693938491308E-2"/>
          <c:w val="0.74800187947721708"/>
          <c:h val="0.701727534270588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BDF2"/>
            </a:solidFill>
            <a:ln w="25415">
              <a:noFill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317-44A4-BE45-12DF6E63AFBA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25415">
                <a:noFill/>
              </a:ln>
            </c:spPr>
            <c:extLst>
              <c:ext xmlns:c16="http://schemas.microsoft.com/office/drawing/2014/chart" uri="{C3380CC4-5D6E-409C-BE32-E72D297353CC}">
                <c16:uniqueId val="{00000002-1317-44A4-BE45-12DF6E63AFBA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25415">
                <a:noFill/>
              </a:ln>
            </c:spPr>
            <c:extLst>
              <c:ext xmlns:c16="http://schemas.microsoft.com/office/drawing/2014/chart" uri="{C3380CC4-5D6E-409C-BE32-E72D297353CC}">
                <c16:uniqueId val="{00000004-1317-44A4-BE45-12DF6E63AFBA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25415">
                <a:noFill/>
              </a:ln>
            </c:spPr>
            <c:extLst>
              <c:ext xmlns:c16="http://schemas.microsoft.com/office/drawing/2014/chart" uri="{C3380CC4-5D6E-409C-BE32-E72D297353CC}">
                <c16:uniqueId val="{00000006-1317-44A4-BE45-12DF6E63AFBA}"/>
              </c:ext>
            </c:extLst>
          </c:dPt>
          <c:dPt>
            <c:idx val="4"/>
            <c:bubble3D val="0"/>
            <c:spPr>
              <a:solidFill>
                <a:srgbClr val="FFA202"/>
              </a:solidFill>
              <a:ln w="25415">
                <a:noFill/>
              </a:ln>
            </c:spPr>
            <c:extLst>
              <c:ext xmlns:c16="http://schemas.microsoft.com/office/drawing/2014/chart" uri="{C3380CC4-5D6E-409C-BE32-E72D297353CC}">
                <c16:uniqueId val="{00000008-1317-44A4-BE45-12DF6E63AFBA}"/>
              </c:ext>
            </c:extLst>
          </c:dPt>
          <c:dPt>
            <c:idx val="5"/>
            <c:bubble3D val="0"/>
            <c:spPr>
              <a:solidFill>
                <a:srgbClr val="FFC767"/>
              </a:solidFill>
              <a:ln w="25415">
                <a:noFill/>
              </a:ln>
            </c:spPr>
            <c:extLst>
              <c:ext xmlns:c16="http://schemas.microsoft.com/office/drawing/2014/chart" uri="{C3380CC4-5D6E-409C-BE32-E72D297353CC}">
                <c16:uniqueId val="{0000000A-1317-44A4-BE45-12DF6E63AFBA}"/>
              </c:ext>
            </c:extLst>
          </c:dPt>
          <c:dPt>
            <c:idx val="6"/>
            <c:bubble3D val="0"/>
            <c:spPr>
              <a:solidFill>
                <a:srgbClr val="94E8FF"/>
              </a:solidFill>
              <a:ln w="25415">
                <a:noFill/>
              </a:ln>
            </c:spPr>
            <c:extLst>
              <c:ext xmlns:c16="http://schemas.microsoft.com/office/drawing/2014/chart" uri="{C3380CC4-5D6E-409C-BE32-E72D297353CC}">
                <c16:uniqueId val="{0000000C-1317-44A4-BE45-12DF6E63AFBA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Veteran Scholarship </c:v>
                </c:pt>
                <c:pt idx="1">
                  <c:v>Finance Education Library</c:v>
                </c:pt>
                <c:pt idx="2">
                  <c:v>Finance Education Challenge Grants</c:v>
                </c:pt>
                <c:pt idx="3">
                  <c:v>Veteran Personal Finance Handbook</c:v>
                </c:pt>
                <c:pt idx="4">
                  <c:v>Online Skills Development Courses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</c:v>
                </c:pt>
                <c:pt idx="1">
                  <c:v>0.2</c:v>
                </c:pt>
                <c:pt idx="2">
                  <c:v>0.2</c:v>
                </c:pt>
                <c:pt idx="3">
                  <c:v>0.06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317-44A4-BE45-12DF6E63AFB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5">
          <a:noFill/>
        </a:ln>
      </c:spPr>
    </c:plotArea>
    <c:legend>
      <c:legendPos val="r"/>
      <c:layout>
        <c:manualLayout>
          <c:xMode val="edge"/>
          <c:yMode val="edge"/>
          <c:x val="0"/>
          <c:y val="0.78991596638655459"/>
          <c:w val="0.99767981438515074"/>
          <c:h val="0.21218487394957983"/>
        </c:manualLayout>
      </c:layout>
      <c:overlay val="0"/>
      <c:spPr>
        <a:noFill/>
        <a:ln w="25415">
          <a:noFill/>
        </a:ln>
      </c:spPr>
      <c:txPr>
        <a:bodyPr/>
        <a:lstStyle/>
        <a:p>
          <a:pPr>
            <a:defRPr sz="1201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301C6-1E9D-42AD-B819-75872E4773C5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7E2E5-6166-468B-BE65-E1EA929FE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37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A1C4-6358-42E9-9A3D-86898346340D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393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iti-r_2c-blu_pos_rgb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5" y="4946650"/>
            <a:ext cx="2430463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0" name="Rectangle 78"/>
          <p:cNvSpPr>
            <a:spLocks noGrp="1" noChangeArrowheads="1"/>
          </p:cNvSpPr>
          <p:nvPr>
            <p:ph type="ctrTitle"/>
          </p:nvPr>
        </p:nvSpPr>
        <p:spPr>
          <a:xfrm>
            <a:off x="603250" y="906463"/>
            <a:ext cx="8210550" cy="5175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151" name="Rectangle 7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3250" y="1397000"/>
            <a:ext cx="8221663" cy="10937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>
                <a:solidFill>
                  <a:srgbClr val="00BDF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6790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DA7641-78C9-4952-9FD7-7CE71F18F275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4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4713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314325"/>
            <a:ext cx="8291513" cy="495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50" y="1320800"/>
            <a:ext cx="8297863" cy="4946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CE4BB6-7CCD-4889-9264-F8227A6AD388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6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894889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314325"/>
            <a:ext cx="8291513" cy="495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3250" y="1320800"/>
            <a:ext cx="4071938" cy="4946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7588" y="1320800"/>
            <a:ext cx="4073525" cy="4946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1A7057-0066-4D10-96A1-F3A7961FC30C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7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30422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314325"/>
            <a:ext cx="8291513" cy="495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9719D5-93EC-43B5-9FEC-571F3F28C558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5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55668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iti-r_2c-blu_pos_rgb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5" y="4946650"/>
            <a:ext cx="2430463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0" name="Rectangle 78"/>
          <p:cNvSpPr>
            <a:spLocks noGrp="1" noChangeArrowheads="1"/>
          </p:cNvSpPr>
          <p:nvPr>
            <p:ph type="ctrTitle"/>
          </p:nvPr>
        </p:nvSpPr>
        <p:spPr>
          <a:xfrm>
            <a:off x="603250" y="906463"/>
            <a:ext cx="8210550" cy="5175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151" name="Rectangle 7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3250" y="1397000"/>
            <a:ext cx="8221663" cy="10937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>
                <a:solidFill>
                  <a:srgbClr val="00BDF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62969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DA7641-78C9-4952-9FD7-7CE71F18F275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4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94165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314325"/>
            <a:ext cx="8291513" cy="495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50" y="1320800"/>
            <a:ext cx="8297863" cy="4946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CE4BB6-7CCD-4889-9264-F8227A6AD388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6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429518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314325"/>
            <a:ext cx="8291513" cy="495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3250" y="1320800"/>
            <a:ext cx="4071938" cy="4946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7588" y="1320800"/>
            <a:ext cx="4073525" cy="4946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1A7057-0066-4D10-96A1-F3A7961FC30C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7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82159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314325"/>
            <a:ext cx="8291513" cy="495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9719D5-93EC-43B5-9FEC-571F3F28C558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5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910568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iti-r_2c-blu_pos_rgb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5" y="4946650"/>
            <a:ext cx="2430463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0" name="Rectangle 78"/>
          <p:cNvSpPr>
            <a:spLocks noGrp="1" noChangeArrowheads="1"/>
          </p:cNvSpPr>
          <p:nvPr>
            <p:ph type="ctrTitle"/>
          </p:nvPr>
        </p:nvSpPr>
        <p:spPr>
          <a:xfrm>
            <a:off x="603250" y="906463"/>
            <a:ext cx="8210550" cy="5175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151" name="Rectangle 7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3250" y="1397000"/>
            <a:ext cx="8221663" cy="10937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>
                <a:solidFill>
                  <a:srgbClr val="00BDF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93162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DA7641-78C9-4952-9FD7-7CE71F18F275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4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210110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314325"/>
            <a:ext cx="8291513" cy="495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50" y="1320800"/>
            <a:ext cx="8297863" cy="4946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CE4BB6-7CCD-4889-9264-F8227A6AD388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6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008116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314325"/>
            <a:ext cx="8291513" cy="495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3250" y="1320800"/>
            <a:ext cx="4071938" cy="4946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7588" y="1320800"/>
            <a:ext cx="4073525" cy="4946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1A7057-0066-4D10-96A1-F3A7961FC30C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7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31777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0" y="314325"/>
            <a:ext cx="8291513" cy="495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9719D5-93EC-43B5-9FEC-571F3F28C558}" type="slidenum">
              <a:rPr lang="en-US" altLang="en-US">
                <a:solidFill>
                  <a:srgbClr val="53565A"/>
                </a:solidFill>
              </a:rPr>
              <a:pPr/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5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735881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945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63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5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7486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0955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62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660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497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887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37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173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Rectangle 83"/>
          <p:cNvSpPr>
            <a:spLocks noGrp="1" noChangeArrowheads="1"/>
          </p:cNvSpPr>
          <p:nvPr>
            <p:ph type="title"/>
          </p:nvPr>
        </p:nvSpPr>
        <p:spPr bwMode="black">
          <a:xfrm>
            <a:off x="603250" y="314325"/>
            <a:ext cx="82915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08" name="Rectangle 8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03250" y="1320800"/>
            <a:ext cx="8297863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09" name="Rectangle 85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250825" y="6440488"/>
            <a:ext cx="3460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0CEE96-26A8-44C2-8E19-9B0A9FAC5BE3}" type="slidenum">
              <a:rPr lang="en-US" altLang="en-US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1116" name="Rectangle 92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2085975" y="6440488"/>
            <a:ext cx="40703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>
                <a:latin typeface="Arial" charset="0"/>
                <a:ea typeface="ヒラギノ角ゴ Pro W3" charset="0"/>
                <a:cs typeface="Genev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  <p:pic>
        <p:nvPicPr>
          <p:cNvPr id="1031" name="Picture 13" descr="citi_logo_0-45-114_s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6346825"/>
            <a:ext cx="5143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73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ヒラギノ角ゴ Pro W3" charset="0"/>
          <a:cs typeface="Geneva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9pPr>
    </p:titleStyle>
    <p:bodyStyle>
      <a:lvl1pPr marL="288925" indent="-288925" algn="l" rtl="0" eaLnBrk="1" fontAlgn="base" hangingPunct="1">
        <a:lnSpc>
          <a:spcPct val="95000"/>
        </a:lnSpc>
        <a:spcBef>
          <a:spcPct val="75000"/>
        </a:spcBef>
        <a:spcAft>
          <a:spcPct val="20000"/>
        </a:spcAft>
        <a:buChar char="•"/>
        <a:defRPr>
          <a:solidFill>
            <a:schemeClr val="tx1"/>
          </a:solidFill>
          <a:latin typeface="+mn-lt"/>
          <a:ea typeface="ヒラギノ角ゴ Pro W3" charset="0"/>
          <a:cs typeface="Geneva" charset="0"/>
        </a:defRPr>
      </a:lvl1pPr>
      <a:lvl2pPr marL="633413" indent="-23018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–"/>
        <a:defRPr>
          <a:solidFill>
            <a:schemeClr val="tx1"/>
          </a:solidFill>
          <a:latin typeface="+mn-lt"/>
          <a:ea typeface="+mn-ea"/>
          <a:cs typeface="Geneva" charset="0"/>
        </a:defRPr>
      </a:lvl2pPr>
      <a:lvl3pPr marL="974725" indent="-227013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Geneva" charset="0"/>
        </a:defRPr>
      </a:lvl3pPr>
      <a:lvl4pPr marL="1312863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–"/>
        <a:defRPr>
          <a:solidFill>
            <a:schemeClr val="tx1"/>
          </a:solidFill>
          <a:latin typeface="+mn-lt"/>
          <a:ea typeface="+mn-ea"/>
          <a:cs typeface="Geneva" charset="0"/>
        </a:defRPr>
      </a:lvl4pPr>
      <a:lvl5pPr marL="16510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Geneva" charset="0"/>
        </a:defRPr>
      </a:lvl5pPr>
      <a:lvl6pPr marL="21082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6pPr>
      <a:lvl7pPr marL="25654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7pPr>
      <a:lvl8pPr marL="30226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8pPr>
      <a:lvl9pPr marL="34798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Rectangle 83"/>
          <p:cNvSpPr>
            <a:spLocks noGrp="1" noChangeArrowheads="1"/>
          </p:cNvSpPr>
          <p:nvPr>
            <p:ph type="title"/>
          </p:nvPr>
        </p:nvSpPr>
        <p:spPr bwMode="black">
          <a:xfrm>
            <a:off x="603250" y="314325"/>
            <a:ext cx="82915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08" name="Rectangle 8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03250" y="1320800"/>
            <a:ext cx="8297863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09" name="Rectangle 85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250825" y="6440488"/>
            <a:ext cx="3460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0CEE96-26A8-44C2-8E19-9B0A9FAC5BE3}" type="slidenum">
              <a:rPr lang="en-US" altLang="en-US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1116" name="Rectangle 92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2085975" y="6440488"/>
            <a:ext cx="40703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>
                <a:latin typeface="Arial" charset="0"/>
                <a:ea typeface="ヒラギノ角ゴ Pro W3" charset="0"/>
                <a:cs typeface="Genev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  <p:pic>
        <p:nvPicPr>
          <p:cNvPr id="1031" name="Picture 13" descr="citi_logo_0-45-114_s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6346825"/>
            <a:ext cx="5143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86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ヒラギノ角ゴ Pro W3" charset="0"/>
          <a:cs typeface="Geneva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9pPr>
    </p:titleStyle>
    <p:bodyStyle>
      <a:lvl1pPr marL="288925" indent="-288925" algn="l" rtl="0" eaLnBrk="1" fontAlgn="base" hangingPunct="1">
        <a:lnSpc>
          <a:spcPct val="95000"/>
        </a:lnSpc>
        <a:spcBef>
          <a:spcPct val="75000"/>
        </a:spcBef>
        <a:spcAft>
          <a:spcPct val="20000"/>
        </a:spcAft>
        <a:buChar char="•"/>
        <a:defRPr>
          <a:solidFill>
            <a:schemeClr val="tx1"/>
          </a:solidFill>
          <a:latin typeface="+mn-lt"/>
          <a:ea typeface="ヒラギノ角ゴ Pro W3" charset="0"/>
          <a:cs typeface="Geneva" charset="0"/>
        </a:defRPr>
      </a:lvl1pPr>
      <a:lvl2pPr marL="633413" indent="-23018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–"/>
        <a:defRPr>
          <a:solidFill>
            <a:schemeClr val="tx1"/>
          </a:solidFill>
          <a:latin typeface="+mn-lt"/>
          <a:ea typeface="+mn-ea"/>
          <a:cs typeface="Geneva" charset="0"/>
        </a:defRPr>
      </a:lvl2pPr>
      <a:lvl3pPr marL="974725" indent="-227013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Geneva" charset="0"/>
        </a:defRPr>
      </a:lvl3pPr>
      <a:lvl4pPr marL="1312863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–"/>
        <a:defRPr>
          <a:solidFill>
            <a:schemeClr val="tx1"/>
          </a:solidFill>
          <a:latin typeface="+mn-lt"/>
          <a:ea typeface="+mn-ea"/>
          <a:cs typeface="Geneva" charset="0"/>
        </a:defRPr>
      </a:lvl4pPr>
      <a:lvl5pPr marL="16510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Geneva" charset="0"/>
        </a:defRPr>
      </a:lvl5pPr>
      <a:lvl6pPr marL="21082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6pPr>
      <a:lvl7pPr marL="25654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7pPr>
      <a:lvl8pPr marL="30226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8pPr>
      <a:lvl9pPr marL="34798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Rectangle 83"/>
          <p:cNvSpPr>
            <a:spLocks noGrp="1" noChangeArrowheads="1"/>
          </p:cNvSpPr>
          <p:nvPr>
            <p:ph type="title"/>
          </p:nvPr>
        </p:nvSpPr>
        <p:spPr bwMode="black">
          <a:xfrm>
            <a:off x="603250" y="314325"/>
            <a:ext cx="82915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08" name="Rectangle 8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03250" y="1320800"/>
            <a:ext cx="8297863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09" name="Rectangle 85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250825" y="6440488"/>
            <a:ext cx="3460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0CEE96-26A8-44C2-8E19-9B0A9FAC5BE3}" type="slidenum">
              <a:rPr lang="en-US" altLang="en-US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1116" name="Rectangle 92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2085975" y="6440488"/>
            <a:ext cx="40703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>
                <a:latin typeface="Arial" charset="0"/>
                <a:ea typeface="ヒラギノ角ゴ Pro W3" charset="0"/>
                <a:cs typeface="Genev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53565A"/>
                </a:solidFill>
              </a:rPr>
              <a:t>Presentation Title</a:t>
            </a:r>
          </a:p>
        </p:txBody>
      </p:sp>
      <p:pic>
        <p:nvPicPr>
          <p:cNvPr id="1031" name="Picture 13" descr="citi_logo_0-45-114_s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6346825"/>
            <a:ext cx="5143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40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ヒラギノ角ゴ Pro W3" charset="0"/>
          <a:cs typeface="Geneva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785"/>
          </a:solidFill>
          <a:latin typeface="Arial" charset="0"/>
          <a:ea typeface="Geneva" charset="0"/>
        </a:defRPr>
      </a:lvl9pPr>
    </p:titleStyle>
    <p:bodyStyle>
      <a:lvl1pPr marL="288925" indent="-288925" algn="l" rtl="0" eaLnBrk="1" fontAlgn="base" hangingPunct="1">
        <a:lnSpc>
          <a:spcPct val="95000"/>
        </a:lnSpc>
        <a:spcBef>
          <a:spcPct val="75000"/>
        </a:spcBef>
        <a:spcAft>
          <a:spcPct val="20000"/>
        </a:spcAft>
        <a:buChar char="•"/>
        <a:defRPr>
          <a:solidFill>
            <a:schemeClr val="tx1"/>
          </a:solidFill>
          <a:latin typeface="+mn-lt"/>
          <a:ea typeface="ヒラギノ角ゴ Pro W3" charset="0"/>
          <a:cs typeface="Geneva" charset="0"/>
        </a:defRPr>
      </a:lvl1pPr>
      <a:lvl2pPr marL="633413" indent="-23018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–"/>
        <a:defRPr>
          <a:solidFill>
            <a:schemeClr val="tx1"/>
          </a:solidFill>
          <a:latin typeface="+mn-lt"/>
          <a:ea typeface="+mn-ea"/>
          <a:cs typeface="Geneva" charset="0"/>
        </a:defRPr>
      </a:lvl2pPr>
      <a:lvl3pPr marL="974725" indent="-227013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Geneva" charset="0"/>
        </a:defRPr>
      </a:lvl3pPr>
      <a:lvl4pPr marL="1312863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–"/>
        <a:defRPr>
          <a:solidFill>
            <a:schemeClr val="tx1"/>
          </a:solidFill>
          <a:latin typeface="+mn-lt"/>
          <a:ea typeface="+mn-ea"/>
          <a:cs typeface="Geneva" charset="0"/>
        </a:defRPr>
      </a:lvl4pPr>
      <a:lvl5pPr marL="16510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Geneva" charset="0"/>
        </a:defRPr>
      </a:lvl5pPr>
      <a:lvl6pPr marL="21082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6pPr>
      <a:lvl7pPr marL="25654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7pPr>
      <a:lvl8pPr marL="30226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8pPr>
      <a:lvl9pPr marL="34798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B9075-C2BA-43AD-B138-8B6E45FEF4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7EA0C-8146-47EA-B424-C220E8A388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66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03250" y="906463"/>
            <a:ext cx="8210550" cy="517525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Citi Salutes Community Challenge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4294967295"/>
          </p:nvPr>
        </p:nvSpPr>
        <p:spPr>
          <a:xfrm>
            <a:off x="603250" y="1398588"/>
            <a:ext cx="8221663" cy="1016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/>
          <a:lstStyle/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sz="3200" dirty="0">
                <a:solidFill>
                  <a:srgbClr val="00BDF2"/>
                </a:solidFill>
              </a:rPr>
              <a:t>Financial Education Program with Combat2College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black">
          <a:xfrm>
            <a:off x="614363" y="5127625"/>
            <a:ext cx="6078537" cy="69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solidFill>
                  <a:srgbClr val="46484C"/>
                </a:solidFill>
              </a:rPr>
              <a:t>Quinton Carter, Jordan Alvarado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solidFill>
                  <a:srgbClr val="97999B"/>
                </a:solidFill>
              </a:rPr>
              <a:t>August 15, 2017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solidFill>
                <a:srgbClr val="46484C"/>
              </a:solidFill>
            </a:endParaRPr>
          </a:p>
        </p:txBody>
      </p:sp>
      <p:pic>
        <p:nvPicPr>
          <p:cNvPr id="10245" name="Picture 7" descr="citi-r_2c-blu_pos_rgb-ppt-r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538" y="4945063"/>
            <a:ext cx="2430462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643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1663" y="1316038"/>
            <a:ext cx="8297862" cy="4799012"/>
          </a:xfrm>
        </p:spPr>
        <p:txBody>
          <a:bodyPr/>
          <a:lstStyle/>
          <a:p>
            <a:pPr marL="400050" indent="-342900">
              <a:buFontTx/>
              <a:buAutoNum type="arabicPeriod"/>
              <a:defRPr/>
            </a:pPr>
            <a:r>
              <a:rPr lang="en-US" sz="2400" dirty="0">
                <a:solidFill>
                  <a:schemeClr val="accent1"/>
                </a:solidFill>
              </a:rPr>
              <a:t>Project Outline</a:t>
            </a:r>
          </a:p>
          <a:p>
            <a:pPr marL="400050" indent="-342900">
              <a:buFontTx/>
              <a:buAutoNum type="arabicPeriod"/>
              <a:defRPr/>
            </a:pPr>
            <a:r>
              <a:rPr lang="en-US" sz="2400" dirty="0">
                <a:solidFill>
                  <a:schemeClr val="accent1"/>
                </a:solidFill>
              </a:rPr>
              <a:t>Budget</a:t>
            </a:r>
          </a:p>
          <a:p>
            <a:pPr marL="400050" indent="-342900">
              <a:buFontTx/>
              <a:buAutoNum type="arabicPeriod"/>
              <a:defRPr/>
            </a:pPr>
            <a:r>
              <a:rPr lang="en-US" sz="2400" dirty="0">
                <a:solidFill>
                  <a:schemeClr val="accent1"/>
                </a:solidFill>
              </a:rPr>
              <a:t>Combat2College Overview</a:t>
            </a:r>
          </a:p>
          <a:p>
            <a:pPr marL="400050" indent="-342900">
              <a:buFontTx/>
              <a:buAutoNum type="arabicPeriod"/>
              <a:defRPr/>
            </a:pPr>
            <a:r>
              <a:rPr lang="en-US" sz="2400" dirty="0">
                <a:solidFill>
                  <a:schemeClr val="accent1"/>
                </a:solidFill>
              </a:rPr>
              <a:t>Project Roadmap</a:t>
            </a:r>
          </a:p>
          <a:p>
            <a:pPr marL="400050" indent="-342900">
              <a:buFontTx/>
              <a:buAutoNum type="arabicPeriod"/>
              <a:defRPr/>
            </a:pPr>
            <a:r>
              <a:rPr lang="en-US" sz="2400" i="1" dirty="0">
                <a:solidFill>
                  <a:schemeClr val="accent1"/>
                </a:solidFill>
              </a:rPr>
              <a:t>Veteran’s Personal Finance Handbook </a:t>
            </a:r>
            <a:r>
              <a:rPr lang="en-US" sz="2400" dirty="0">
                <a:solidFill>
                  <a:schemeClr val="accent1"/>
                </a:solidFill>
              </a:rPr>
              <a:t>Outline</a:t>
            </a:r>
          </a:p>
          <a:p>
            <a:pPr marL="400050" indent="-342900">
              <a:buFontTx/>
              <a:buAutoNum type="arabicPeriod"/>
              <a:defRPr/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9pPr>
          </a:lstStyle>
          <a:p>
            <a:pPr eaLnBrk="1" hangingPunct="1"/>
            <a:fld id="{3FC4706B-EC7F-4DE5-BDFA-3DAD7C5DFBD7}" type="slidenum">
              <a:rPr lang="en-US" altLang="en-US" sz="900">
                <a:solidFill>
                  <a:srgbClr val="53565A"/>
                </a:solidFill>
              </a:rPr>
              <a:pPr eaLnBrk="1" hangingPunct="1"/>
              <a:t>2</a:t>
            </a:fld>
            <a:endParaRPr lang="en-US" altLang="en-US" sz="90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9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9pPr>
          </a:lstStyle>
          <a:p>
            <a:pPr eaLnBrk="1" hangingPunct="1"/>
            <a:fld id="{AA4226AC-5235-47DC-A52D-6DA87215C39C}" type="slidenum">
              <a:rPr lang="en-US" altLang="en-US" sz="900">
                <a:solidFill>
                  <a:srgbClr val="53565A"/>
                </a:solidFill>
              </a:rPr>
              <a:pPr eaLnBrk="1" hangingPunct="1"/>
              <a:t>3</a:t>
            </a:fld>
            <a:endParaRPr lang="en-US" altLang="en-US" sz="900">
              <a:solidFill>
                <a:srgbClr val="53565A"/>
              </a:solidFill>
            </a:endParaRPr>
          </a:p>
        </p:txBody>
      </p:sp>
      <p:sp>
        <p:nvSpPr>
          <p:cNvPr id="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Project Outline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685800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>
                <a:solidFill>
                  <a:schemeClr val="accent1"/>
                </a:solidFill>
              </a:rPr>
              <a:t>Veteran Personal Finance Handbook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/>
              <a:t>Provide Veterans with tailored personal finance recommendations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/>
              <a:t>Distributed by Combat2College at local university Veteran Study Centers and Community Engagement events (with help from Citi Volunteers)</a:t>
            </a:r>
          </a:p>
          <a:p>
            <a:pPr marL="800100" lvl="1" indent="-342900">
              <a:buFont typeface="+mj-lt"/>
              <a:buAutoNum type="alphaLcParenR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accent1"/>
                </a:solidFill>
              </a:rPr>
              <a:t>Veteran Personal Finance Presentations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/>
              <a:t>Presented at Veteran Study Centers and/or Citi Site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/>
              <a:t>Recurring presentations during Fall and Spring Semesters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/>
              <a:t>Presenters will be Citi Volunteers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/>
              <a:t>Presentation will review the handbook and hold Q&amp;A</a:t>
            </a:r>
          </a:p>
          <a:p>
            <a:pPr marL="800100" lvl="1" indent="-342900">
              <a:buFont typeface="+mj-lt"/>
              <a:buAutoNum type="alphaLcParenR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accent1"/>
                </a:solidFill>
              </a:rPr>
              <a:t>Veteran Scholarship and Challenge Grants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/>
              <a:t>$5,000 scholarship presented at a Jacksonville Sporting Event by Citi and Combat2College Leaders to Veteran that has demonstrated financial need and commitment to financial self-empowerment and growth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/>
              <a:t>Challenge Grants will be divided into $250 mini grants and presented to winners of the following challenges designed to demonstrate knowledge gained from financial education presentations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sz="1200" dirty="0"/>
              <a:t>Essay Challenge – Ex. “Why is financial empowerment important?”  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sz="1200" dirty="0"/>
              <a:t>Budget Challenge – Using the handbook as a guide, outline a 1-5 </a:t>
            </a:r>
            <a:r>
              <a:rPr lang="en-US" sz="1200" dirty="0" err="1"/>
              <a:t>yr</a:t>
            </a:r>
            <a:r>
              <a:rPr lang="en-US" sz="1200" dirty="0"/>
              <a:t> personal budget plan of action</a:t>
            </a:r>
          </a:p>
          <a:p>
            <a:pPr marL="1314450" lvl="2" indent="-400050">
              <a:buFont typeface="+mj-lt"/>
              <a:buAutoNum type="romanLcPeriod"/>
            </a:pPr>
            <a:endParaRPr lang="en-US" sz="1600" dirty="0"/>
          </a:p>
          <a:p>
            <a:pPr marL="400050" indent="-400050">
              <a:buFont typeface="+mj-lt"/>
              <a:buAutoNum type="arabicPeriod"/>
            </a:pPr>
            <a:r>
              <a:rPr lang="en-US" sz="1600" dirty="0">
                <a:solidFill>
                  <a:schemeClr val="accent1"/>
                </a:solidFill>
              </a:rPr>
              <a:t>Finance Education Library 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/>
              <a:t>Funds used to purchase finance related course materials to be stored at the Study Centers and loaned to veterans enrolled in those courses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/>
              <a:t>Wall Street Journal subscription (1yr) provided to Study Centers</a:t>
            </a:r>
          </a:p>
          <a:p>
            <a:pPr marL="857250" lvl="1" indent="-400050">
              <a:buFont typeface="+mj-lt"/>
              <a:buAutoNum type="alphaLcParenR"/>
            </a:pPr>
            <a:endParaRPr lang="en-US" sz="1600" dirty="0"/>
          </a:p>
          <a:p>
            <a:pPr marL="400050" indent="-400050">
              <a:buFont typeface="+mj-lt"/>
              <a:buAutoNum type="arabicPeriod"/>
            </a:pPr>
            <a:r>
              <a:rPr lang="en-US" sz="1600" dirty="0">
                <a:solidFill>
                  <a:schemeClr val="accent1"/>
                </a:solidFill>
              </a:rPr>
              <a:t>Online Skills Development Courses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/>
              <a:t>Courses will be accessible through the C2C website and the Veteran Study Center computers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sz="1200" dirty="0"/>
              <a:t>Finance and Accounting Courses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sz="1200" dirty="0"/>
              <a:t>Job Skills Preparation Courses (Resume Builder, Interview preparation, etc.)</a:t>
            </a:r>
          </a:p>
          <a:p>
            <a:pPr marL="1314450" lvl="2" indent="-400050">
              <a:buFont typeface="+mj-lt"/>
              <a:buAutoNum type="romanLcPeriod"/>
            </a:pPr>
            <a:r>
              <a:rPr lang="en-US" sz="1200" dirty="0"/>
              <a:t>Personal Well-Being Courses</a:t>
            </a:r>
          </a:p>
        </p:txBody>
      </p:sp>
    </p:spTree>
    <p:extLst>
      <p:ext uri="{BB962C8B-B14F-4D97-AF65-F5344CB8AC3E}">
        <p14:creationId xmlns:p14="http://schemas.microsoft.com/office/powerpoint/2010/main" val="3314427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Project Budget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9pPr>
          </a:lstStyle>
          <a:p>
            <a:pPr eaLnBrk="1" hangingPunct="1"/>
            <a:fld id="{571A8FA3-D896-4309-97CC-DAD3DD16EB9C}" type="slidenum">
              <a:rPr lang="en-US" altLang="en-US" sz="900">
                <a:solidFill>
                  <a:srgbClr val="53565A"/>
                </a:solidFill>
              </a:rPr>
              <a:pPr eaLnBrk="1" hangingPunct="1"/>
              <a:t>4</a:t>
            </a:fld>
            <a:endParaRPr lang="en-US" altLang="en-US" sz="900">
              <a:solidFill>
                <a:srgbClr val="53565A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quarter" idx="4294967295"/>
          </p:nvPr>
        </p:nvSpPr>
        <p:spPr>
          <a:xfrm>
            <a:off x="603250" y="6440488"/>
            <a:ext cx="1066800" cy="274637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9pPr>
          </a:lstStyle>
          <a:p>
            <a:pPr eaLnBrk="1" hangingPunct="1"/>
            <a:fld id="{8C05406D-E849-4F0B-AA71-E381AD3C9BFC}" type="datetime1">
              <a:rPr lang="en-US" altLang="en-US" sz="900">
                <a:solidFill>
                  <a:srgbClr val="53565A"/>
                </a:solidFill>
              </a:rPr>
              <a:pPr eaLnBrk="1" hangingPunct="1"/>
              <a:t>2/15/2022</a:t>
            </a:fld>
            <a:endParaRPr lang="en-US" altLang="en-US" sz="900">
              <a:solidFill>
                <a:srgbClr val="53565A"/>
              </a:solidFill>
            </a:endParaRPr>
          </a:p>
        </p:txBody>
      </p:sp>
      <p:sp>
        <p:nvSpPr>
          <p:cNvPr id="88" name="Content Placeholder 2"/>
          <p:cNvSpPr txBox="1">
            <a:spLocks/>
          </p:cNvSpPr>
          <p:nvPr/>
        </p:nvSpPr>
        <p:spPr bwMode="black">
          <a:xfrm>
            <a:off x="606425" y="990600"/>
            <a:ext cx="3540125" cy="82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0"/>
          <a:lstStyle>
            <a:lvl1pPr marL="288925" indent="-288925" algn="l" rtl="0" eaLnBrk="0" fontAlgn="base" hangingPunct="0">
              <a:lnSpc>
                <a:spcPct val="95000"/>
              </a:lnSpc>
              <a:spcBef>
                <a:spcPct val="75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ヒラギノ角ゴ Pro W3" charset="0"/>
                <a:cs typeface="Geneva" charset="0"/>
              </a:defRPr>
            </a:lvl1pPr>
            <a:lvl2pPr marL="633413" indent="-23018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Geneva" charset="0"/>
              </a:defRPr>
            </a:lvl2pPr>
            <a:lvl3pPr marL="974725" indent="-227013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Geneva" charset="0"/>
              </a:defRPr>
            </a:lvl3pPr>
            <a:lvl4pPr marL="1312863" indent="-22383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  <a:cs typeface="Geneva" charset="0"/>
              </a:defRPr>
            </a:lvl4pPr>
            <a:lvl5pPr marL="1651000" indent="-22383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Geneva" charset="0"/>
              </a:defRPr>
            </a:lvl5pPr>
            <a:lvl6pPr marL="21082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5654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0226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4798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n-US" sz="1600" dirty="0">
                <a:solidFill>
                  <a:srgbClr val="002D72"/>
                </a:solidFill>
              </a:rPr>
              <a:t>Award Breakdown</a:t>
            </a:r>
            <a:br>
              <a:rPr lang="en-US" sz="1600" dirty="0">
                <a:solidFill>
                  <a:srgbClr val="002D72"/>
                </a:solidFill>
              </a:rPr>
            </a:br>
            <a:r>
              <a:rPr lang="en-US" sz="1200" dirty="0">
                <a:solidFill>
                  <a:srgbClr val="002D72"/>
                </a:solidFill>
              </a:rPr>
              <a:t>$10,000</a:t>
            </a:r>
          </a:p>
        </p:txBody>
      </p:sp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 flipH="1">
            <a:off x="617538" y="1524000"/>
            <a:ext cx="3273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>
            <a:cxnSpLocks noChangeShapeType="1"/>
          </p:cNvCxnSpPr>
          <p:nvPr/>
        </p:nvCxnSpPr>
        <p:spPr bwMode="auto">
          <a:xfrm flipH="1">
            <a:off x="4383088" y="1524000"/>
            <a:ext cx="4075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5" name="Content Placeholder 2"/>
          <p:cNvSpPr txBox="1">
            <a:spLocks/>
          </p:cNvSpPr>
          <p:nvPr/>
        </p:nvSpPr>
        <p:spPr bwMode="black">
          <a:xfrm>
            <a:off x="4384675" y="1001713"/>
            <a:ext cx="3540125" cy="82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0"/>
          <a:lstStyle>
            <a:lvl1pPr marL="288925" indent="-288925" algn="l" rtl="0" eaLnBrk="0" fontAlgn="base" hangingPunct="0">
              <a:lnSpc>
                <a:spcPct val="95000"/>
              </a:lnSpc>
              <a:spcBef>
                <a:spcPct val="75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ヒラギノ角ゴ Pro W3" charset="0"/>
                <a:cs typeface="Geneva" charset="0"/>
              </a:defRPr>
            </a:lvl1pPr>
            <a:lvl2pPr marL="633413" indent="-23018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Geneva" charset="0"/>
              </a:defRPr>
            </a:lvl2pPr>
            <a:lvl3pPr marL="974725" indent="-227013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Geneva" charset="0"/>
              </a:defRPr>
            </a:lvl3pPr>
            <a:lvl4pPr marL="1312863" indent="-22383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  <a:cs typeface="Geneva" charset="0"/>
              </a:defRPr>
            </a:lvl4pPr>
            <a:lvl5pPr marL="1651000" indent="-22383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Geneva" charset="0"/>
              </a:defRPr>
            </a:lvl5pPr>
            <a:lvl6pPr marL="21082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5654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0226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4798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n-US" sz="1600" dirty="0">
                <a:solidFill>
                  <a:srgbClr val="002D72"/>
                </a:solidFill>
              </a:rPr>
              <a:t>Project Funding Breakdown</a:t>
            </a:r>
            <a:br>
              <a:rPr lang="en-US" sz="1600" dirty="0">
                <a:solidFill>
                  <a:srgbClr val="002D72"/>
                </a:solidFill>
              </a:rPr>
            </a:br>
            <a:r>
              <a:rPr lang="en-US" sz="1200" dirty="0">
                <a:solidFill>
                  <a:srgbClr val="002D72"/>
                </a:solidFill>
              </a:rPr>
              <a:t>By Initiative</a:t>
            </a:r>
          </a:p>
        </p:txBody>
      </p:sp>
      <p:graphicFrame>
        <p:nvGraphicFramePr>
          <p:cNvPr id="2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600750"/>
              </p:ext>
            </p:extLst>
          </p:nvPr>
        </p:nvGraphicFramePr>
        <p:xfrm>
          <a:off x="606425" y="1727200"/>
          <a:ext cx="3295650" cy="416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887276"/>
              </p:ext>
            </p:extLst>
          </p:nvPr>
        </p:nvGraphicFramePr>
        <p:xfrm>
          <a:off x="4146550" y="1642109"/>
          <a:ext cx="4684184" cy="4386581"/>
        </p:xfrm>
        <a:graphic>
          <a:graphicData uri="http://schemas.openxmlformats.org/drawingml/2006/table">
            <a:tbl>
              <a:tblPr/>
              <a:tblGrid>
                <a:gridCol w="164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7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3388"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5F5F61"/>
                        </a:solidFill>
                        <a:effectLst/>
                        <a:latin typeface="Arial" pitchFamily="34" charset="0"/>
                        <a:ea typeface="Geneva" pitchFamily="127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Total 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Allocated Amount Details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175"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Veteran Scholarship</a:t>
                      </a: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DBF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$5,000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DBF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100013" indent="-100013"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Will support a Veteran who has demonstrated financial need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Student veteran is currently working towards a finance related degree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17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DBF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138"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Finance Education Library</a:t>
                      </a: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$2,000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5F5F61"/>
                        </a:solidFill>
                        <a:effectLst/>
                        <a:latin typeface="Arial" pitchFamily="34" charset="0"/>
                        <a:ea typeface="Geneva" pitchFamily="127" charset="-128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00013" indent="-100013"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Average book costs are $80 per credit hour at FSCJ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Most books are custom for University ranging from $80-$250+ each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1 year WSJ subscription = $169.99 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175"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Finance Education Challenge Grants</a:t>
                      </a: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DBF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$2,000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5F5F61"/>
                        </a:solidFill>
                        <a:effectLst/>
                        <a:latin typeface="Arial" pitchFamily="34" charset="0"/>
                        <a:ea typeface="Geneva" pitchFamily="127" charset="-128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DBF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100013" indent="-100013"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Broken into $250 grants for winners of Essay and Budget Challenges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Provide aid to 8 local Veterans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Contestants demonstrate financial knowledge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DBF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175"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Veteran Personal Finance Handbook</a:t>
                      </a: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$600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5F5F61"/>
                        </a:solidFill>
                        <a:effectLst/>
                        <a:latin typeface="Arial" pitchFamily="34" charset="0"/>
                        <a:ea typeface="Geneva" pitchFamily="127" charset="-128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00013" indent="-100013"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8 to 10 page handbook -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Print color, front and back - $0.30 cost per page (Personal rate) = $30 for 100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Print color, front and back - $0.03 per page (Business rate) = $300 for 100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Staple binding - $0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9138"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Online Skills Development Courses</a:t>
                      </a: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DBF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$400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DBF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100013" indent="-100013" defTabSz="457200"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spcAft>
                          <a:spcPct val="2000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0"/>
                          <a:cs typeface="Geneva" pitchFamily="127" charset="-128"/>
                        </a:defRPr>
                      </a:lvl1pPr>
                      <a:lvl2pPr marL="742950" indent="-28575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2pPr>
                      <a:lvl3pPr marL="11430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3pPr>
                      <a:lvl4pPr marL="16002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4pPr>
                      <a:lvl5pPr marL="2057400" indent="-228600" defTabSz="457200" ea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ea typeface="Geneva" pitchFamily="127" charset="-128"/>
                          <a:cs typeface="Geneva" pitchFamily="127" charset="-128"/>
                        </a:defRPr>
                      </a:lvl9pPr>
                    </a:lstStyle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Skill success - $10 to $200 each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Udemy courses - $20 to $200 each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Code academy </a:t>
                      </a:r>
                    </a:p>
                    <a:p>
                      <a:pPr marL="100013" marR="0" lvl="0" indent="-10001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5F61"/>
                          </a:solidFill>
                          <a:effectLst/>
                          <a:latin typeface="Arial" pitchFamily="34" charset="0"/>
                          <a:ea typeface="Geneva" pitchFamily="127" charset="-128"/>
                        </a:rPr>
                        <a:t>Brain fuse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17073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DBF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237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9pPr>
          </a:lstStyle>
          <a:p>
            <a:pPr eaLnBrk="1" hangingPunct="1"/>
            <a:fld id="{F4978225-19FF-40D2-AA1D-F13100168B0D}" type="slidenum">
              <a:rPr lang="en-US" altLang="en-US" sz="900">
                <a:solidFill>
                  <a:srgbClr val="53565A"/>
                </a:solidFill>
              </a:rPr>
              <a:pPr eaLnBrk="1" hangingPunct="1"/>
              <a:t>5</a:t>
            </a:fld>
            <a:endParaRPr lang="en-US" altLang="en-US" sz="900">
              <a:solidFill>
                <a:srgbClr val="53565A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quarter" idx="4294967295"/>
          </p:nvPr>
        </p:nvSpPr>
        <p:spPr>
          <a:xfrm>
            <a:off x="603250" y="6440488"/>
            <a:ext cx="1066800" cy="274637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9pPr>
          </a:lstStyle>
          <a:p>
            <a:pPr eaLnBrk="1" hangingPunct="1"/>
            <a:fld id="{3E5C96FE-EBA9-474F-822B-43C303C9D9FE}" type="datetime1">
              <a:rPr lang="en-US" altLang="en-US" sz="900">
                <a:solidFill>
                  <a:srgbClr val="53565A"/>
                </a:solidFill>
              </a:rPr>
              <a:pPr eaLnBrk="1" hangingPunct="1"/>
              <a:t>2/15/2022</a:t>
            </a:fld>
            <a:endParaRPr lang="en-US" altLang="en-US" sz="900">
              <a:solidFill>
                <a:srgbClr val="53565A"/>
              </a:solidFill>
            </a:endParaRP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title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dirty="0"/>
              <a:t>Combat2College Overview</a:t>
            </a:r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603250" y="990600"/>
            <a:ext cx="8297863" cy="527685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sz="1600" dirty="0">
                <a:solidFill>
                  <a:schemeClr val="accent1"/>
                </a:solidFill>
                <a:cs typeface="Geneva" pitchFamily="127" charset="-128"/>
              </a:rPr>
              <a:t>Combat2College assists Veterans and their families during the transition from military service to college student 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Primary goal is the successful academic advancement post-separation from the military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Combat2College team is made up of all volunteers(?)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Established in 2012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501(c) Registered?</a:t>
            </a:r>
          </a:p>
          <a:p>
            <a:r>
              <a:rPr lang="en-US" altLang="en-US" sz="1600" dirty="0">
                <a:solidFill>
                  <a:schemeClr val="accent1"/>
                </a:solidFill>
                <a:cs typeface="Geneva" pitchFamily="127" charset="-128"/>
              </a:rPr>
              <a:t>The C2C team takes pride in knowing that nearly 100% of every dollar raised goes to local veterans in need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Provided $___ to veterans in need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Supported</a:t>
            </a:r>
            <a:r>
              <a:rPr lang="en-US" altLang="en-US" sz="1400" dirty="0">
                <a:solidFill>
                  <a:schemeClr val="tx1">
                    <a:lumMod val="50000"/>
                  </a:schemeClr>
                </a:solidFill>
                <a:cs typeface="Geneva" pitchFamily="127" charset="-128"/>
              </a:rPr>
              <a:t> nearly 150 veterans to date</a:t>
            </a:r>
            <a:endParaRPr lang="en-US" altLang="en-US" sz="1400" dirty="0">
              <a:solidFill>
                <a:schemeClr val="tx1">
                  <a:lumMod val="50000"/>
                </a:schemeClr>
              </a:solidFill>
              <a:highlight>
                <a:srgbClr val="FF0000"/>
              </a:highlight>
              <a:cs typeface="Geneva" pitchFamily="127" charset="-128"/>
            </a:endParaRPr>
          </a:p>
          <a:p>
            <a:r>
              <a:rPr lang="en-US" altLang="en-US" sz="1600" dirty="0">
                <a:solidFill>
                  <a:schemeClr val="accent1"/>
                </a:solidFill>
                <a:cs typeface="Geneva" pitchFamily="127" charset="-128"/>
              </a:rPr>
              <a:t>Examples of the guidance and support provided to veterans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Financial Support (Scholarships &amp; Stipends)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School/Work/Life Balance (Time Management, Study Skills, Mentoring, etc.)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Community Involvement (Sponsored Veterans Programs, Informational Workshops, etc.)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Job Placement (Resume Building, Personal Identity Exploration, Interview Preparation)</a:t>
            </a:r>
          </a:p>
          <a:p>
            <a:pPr lvl="1"/>
            <a:r>
              <a:rPr lang="en-US" altLang="en-US" sz="1400" dirty="0">
                <a:cs typeface="Geneva" pitchFamily="127" charset="-128"/>
              </a:rPr>
              <a:t>Operate 2x Veteran Study Centers at Florida State College Jacksonville’s North and South campuses</a:t>
            </a:r>
            <a:endParaRPr lang="en-US" altLang="en-US" dirty="0">
              <a:cs typeface="Geneva" pitchFamily="12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9009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3"/>
          <p:cNvSpPr txBox="1">
            <a:spLocks/>
          </p:cNvSpPr>
          <p:nvPr/>
        </p:nvSpPr>
        <p:spPr bwMode="black">
          <a:xfrm>
            <a:off x="122381" y="76200"/>
            <a:ext cx="82915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ヒラギノ角ゴ Pro W3" charset="0"/>
                <a:cs typeface="Genev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ヒラギノ角ゴ Pro W3" charset="0"/>
                <a:cs typeface="Genev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ヒラギノ角ゴ Pro W3" charset="0"/>
                <a:cs typeface="Genev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ヒラギノ角ゴ Pro W3" charset="0"/>
                <a:cs typeface="Genev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ヒラギノ角ゴ Pro W3" charset="0"/>
                <a:cs typeface="Genev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4785"/>
                </a:solidFill>
                <a:latin typeface="Arial" charset="0"/>
                <a:ea typeface="Genev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4785"/>
                </a:solidFill>
                <a:latin typeface="Arial" charset="0"/>
                <a:ea typeface="Genev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4785"/>
                </a:solidFill>
                <a:latin typeface="Arial" charset="0"/>
                <a:ea typeface="Genev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4785"/>
                </a:solidFill>
                <a:latin typeface="Arial" charset="0"/>
                <a:ea typeface="Geneva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Arial"/>
              </a:rPr>
              <a:t>Project Roadmap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45" y="571500"/>
            <a:ext cx="9140890" cy="628353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90171" y="15134"/>
            <a:ext cx="7480215" cy="6912449"/>
            <a:chOff x="1690171" y="-33869"/>
            <a:chExt cx="7480215" cy="6912449"/>
          </a:xfrm>
        </p:grpSpPr>
        <p:sp>
          <p:nvSpPr>
            <p:cNvPr id="3" name="Rectangle 1"/>
            <p:cNvSpPr/>
            <p:nvPr/>
          </p:nvSpPr>
          <p:spPr>
            <a:xfrm>
              <a:off x="1690171" y="-33869"/>
              <a:ext cx="7477102" cy="6902653"/>
            </a:xfrm>
            <a:custGeom>
              <a:avLst/>
              <a:gdLst/>
              <a:ahLst/>
              <a:cxnLst/>
              <a:rect l="l" t="t" r="r" b="b"/>
              <a:pathLst>
                <a:path w="7477102" h="6902653">
                  <a:moveTo>
                    <a:pt x="3077823" y="0"/>
                  </a:moveTo>
                  <a:lnTo>
                    <a:pt x="4308988" y="0"/>
                  </a:lnTo>
                  <a:cubicBezTo>
                    <a:pt x="4201892" y="291113"/>
                    <a:pt x="4880835" y="395049"/>
                    <a:pt x="5245538" y="446824"/>
                  </a:cubicBezTo>
                  <a:cubicBezTo>
                    <a:pt x="5668830" y="506916"/>
                    <a:pt x="6458356" y="417245"/>
                    <a:pt x="6400769" y="877339"/>
                  </a:cubicBezTo>
                  <a:cubicBezTo>
                    <a:pt x="6182706" y="1529800"/>
                    <a:pt x="4075259" y="1352504"/>
                    <a:pt x="3423950" y="1649975"/>
                  </a:cubicBezTo>
                  <a:cubicBezTo>
                    <a:pt x="1531081" y="2409183"/>
                    <a:pt x="5324739" y="2520973"/>
                    <a:pt x="7477102" y="3948110"/>
                  </a:cubicBezTo>
                  <a:lnTo>
                    <a:pt x="7477102" y="6902653"/>
                  </a:lnTo>
                  <a:lnTo>
                    <a:pt x="3268006" y="6902653"/>
                  </a:lnTo>
                  <a:cubicBezTo>
                    <a:pt x="3744027" y="5031580"/>
                    <a:pt x="3051454" y="4478052"/>
                    <a:pt x="2906595" y="4355387"/>
                  </a:cubicBezTo>
                  <a:cubicBezTo>
                    <a:pt x="1700956" y="3571935"/>
                    <a:pt x="-812123" y="2884625"/>
                    <a:pt x="259986" y="1675315"/>
                  </a:cubicBezTo>
                  <a:cubicBezTo>
                    <a:pt x="730507" y="1213932"/>
                    <a:pt x="1858755" y="877392"/>
                    <a:pt x="3847278" y="832154"/>
                  </a:cubicBezTo>
                  <a:cubicBezTo>
                    <a:pt x="4001112" y="827788"/>
                    <a:pt x="4441638" y="827288"/>
                    <a:pt x="4410276" y="741061"/>
                  </a:cubicBezTo>
                  <a:cubicBezTo>
                    <a:pt x="4270092" y="663546"/>
                    <a:pt x="3089117" y="754778"/>
                    <a:pt x="2878435" y="436910"/>
                  </a:cubicBezTo>
                  <a:cubicBezTo>
                    <a:pt x="2786905" y="257466"/>
                    <a:pt x="2937173" y="83843"/>
                    <a:pt x="307782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ectangle 1"/>
            <p:cNvSpPr/>
            <p:nvPr/>
          </p:nvSpPr>
          <p:spPr>
            <a:xfrm>
              <a:off x="1785942" y="-30545"/>
              <a:ext cx="7354233" cy="6902634"/>
            </a:xfrm>
            <a:custGeom>
              <a:avLst/>
              <a:gdLst/>
              <a:ahLst/>
              <a:cxnLst/>
              <a:rect l="l" t="t" r="r" b="b"/>
              <a:pathLst>
                <a:path w="7354233" h="6902634">
                  <a:moveTo>
                    <a:pt x="2980371" y="0"/>
                  </a:moveTo>
                  <a:lnTo>
                    <a:pt x="4098131" y="0"/>
                  </a:lnTo>
                  <a:cubicBezTo>
                    <a:pt x="4009184" y="302196"/>
                    <a:pt x="4722401" y="438432"/>
                    <a:pt x="5092154" y="480399"/>
                  </a:cubicBezTo>
                  <a:cubicBezTo>
                    <a:pt x="5522900" y="529289"/>
                    <a:pt x="6399649" y="479601"/>
                    <a:pt x="6198124" y="925774"/>
                  </a:cubicBezTo>
                  <a:cubicBezTo>
                    <a:pt x="5747700" y="1463513"/>
                    <a:pt x="3975378" y="1206993"/>
                    <a:pt x="3173845" y="1617079"/>
                  </a:cubicBezTo>
                  <a:cubicBezTo>
                    <a:pt x="1389135" y="2501248"/>
                    <a:pt x="5314443" y="2572067"/>
                    <a:pt x="7354233" y="4062533"/>
                  </a:cubicBezTo>
                  <a:lnTo>
                    <a:pt x="7354233" y="5475586"/>
                  </a:lnTo>
                  <a:lnTo>
                    <a:pt x="7285893" y="6885172"/>
                  </a:lnTo>
                  <a:lnTo>
                    <a:pt x="5558705" y="6902634"/>
                  </a:lnTo>
                  <a:lnTo>
                    <a:pt x="3268487" y="6902634"/>
                  </a:lnTo>
                  <a:cubicBezTo>
                    <a:pt x="3763644" y="5005639"/>
                    <a:pt x="3014920" y="4412400"/>
                    <a:pt x="2873769" y="4290471"/>
                  </a:cubicBezTo>
                  <a:cubicBezTo>
                    <a:pt x="1715173" y="3522456"/>
                    <a:pt x="-786888" y="2908449"/>
                    <a:pt x="243388" y="1722966"/>
                  </a:cubicBezTo>
                  <a:cubicBezTo>
                    <a:pt x="598658" y="1319222"/>
                    <a:pt x="1833338" y="925825"/>
                    <a:pt x="3744269" y="881479"/>
                  </a:cubicBezTo>
                  <a:cubicBezTo>
                    <a:pt x="3925578" y="858523"/>
                    <a:pt x="4442335" y="897968"/>
                    <a:pt x="4426146" y="748857"/>
                  </a:cubicBezTo>
                  <a:cubicBezTo>
                    <a:pt x="4432940" y="530522"/>
                    <a:pt x="3131093" y="748245"/>
                    <a:pt x="2832827" y="396974"/>
                  </a:cubicBezTo>
                  <a:cubicBezTo>
                    <a:pt x="2780964" y="217630"/>
                    <a:pt x="2881340" y="79465"/>
                    <a:pt x="298037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1"/>
            <p:cNvSpPr/>
            <p:nvPr/>
          </p:nvSpPr>
          <p:spPr>
            <a:xfrm>
              <a:off x="1889256" y="-31445"/>
              <a:ext cx="7281130" cy="6910025"/>
            </a:xfrm>
            <a:custGeom>
              <a:avLst/>
              <a:gdLst/>
              <a:ahLst/>
              <a:cxnLst/>
              <a:rect l="l" t="t" r="r" b="b"/>
              <a:pathLst>
                <a:path w="7281130" h="6910025">
                  <a:moveTo>
                    <a:pt x="2893063" y="0"/>
                  </a:moveTo>
                  <a:lnTo>
                    <a:pt x="3958132" y="0"/>
                  </a:lnTo>
                  <a:cubicBezTo>
                    <a:pt x="3915954" y="297404"/>
                    <a:pt x="4371163" y="422984"/>
                    <a:pt x="4732975" y="481490"/>
                  </a:cubicBezTo>
                  <a:cubicBezTo>
                    <a:pt x="5394294" y="588428"/>
                    <a:pt x="6079797" y="500055"/>
                    <a:pt x="6039286" y="819239"/>
                  </a:cubicBezTo>
                  <a:cubicBezTo>
                    <a:pt x="5883452" y="1445562"/>
                    <a:pt x="3959000" y="1081181"/>
                    <a:pt x="2885308" y="1636562"/>
                  </a:cubicBezTo>
                  <a:cubicBezTo>
                    <a:pt x="1335777" y="2592118"/>
                    <a:pt x="5267045" y="2706923"/>
                    <a:pt x="7272424" y="4217176"/>
                  </a:cubicBezTo>
                  <a:cubicBezTo>
                    <a:pt x="7293653" y="5274540"/>
                    <a:pt x="7269910" y="6014131"/>
                    <a:pt x="7265740" y="6868295"/>
                  </a:cubicBezTo>
                  <a:cubicBezTo>
                    <a:pt x="7257562" y="6868390"/>
                    <a:pt x="7242126" y="6895699"/>
                    <a:pt x="7233949" y="6895795"/>
                  </a:cubicBezTo>
                  <a:lnTo>
                    <a:pt x="5861856" y="6910025"/>
                  </a:lnTo>
                  <a:lnTo>
                    <a:pt x="3323965" y="6910025"/>
                  </a:lnTo>
                  <a:cubicBezTo>
                    <a:pt x="3620375" y="5576850"/>
                    <a:pt x="3361512" y="4725937"/>
                    <a:pt x="3037890" y="4364909"/>
                  </a:cubicBezTo>
                  <a:cubicBezTo>
                    <a:pt x="2409226" y="3668196"/>
                    <a:pt x="-764193" y="3000297"/>
                    <a:pt x="171200" y="1805575"/>
                  </a:cubicBezTo>
                  <a:cubicBezTo>
                    <a:pt x="763884" y="1154869"/>
                    <a:pt x="1972768" y="1085805"/>
                    <a:pt x="3681515" y="928461"/>
                  </a:cubicBezTo>
                  <a:cubicBezTo>
                    <a:pt x="3819435" y="918087"/>
                    <a:pt x="4433732" y="1005063"/>
                    <a:pt x="4375245" y="721180"/>
                  </a:cubicBezTo>
                  <a:cubicBezTo>
                    <a:pt x="4305504" y="636630"/>
                    <a:pt x="4184243" y="580331"/>
                    <a:pt x="3792077" y="595550"/>
                  </a:cubicBezTo>
                  <a:cubicBezTo>
                    <a:pt x="3392228" y="577387"/>
                    <a:pt x="2881742" y="575638"/>
                    <a:pt x="2752709" y="324862"/>
                  </a:cubicBezTo>
                  <a:cubicBezTo>
                    <a:pt x="2715716" y="190660"/>
                    <a:pt x="2800507" y="74993"/>
                    <a:pt x="289306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3228325" y="1926332"/>
              <a:ext cx="5331431" cy="4870629"/>
            </a:xfrm>
            <a:custGeom>
              <a:avLst/>
              <a:gdLst>
                <a:gd name="connsiteX0" fmla="*/ 5042582 w 5042582"/>
                <a:gd name="connsiteY0" fmla="*/ 5562600 h 5562600"/>
                <a:gd name="connsiteX1" fmla="*/ 3429682 w 5042582"/>
                <a:gd name="connsiteY1" fmla="*/ 3263900 h 5562600"/>
                <a:gd name="connsiteX2" fmla="*/ 51482 w 5042582"/>
                <a:gd name="connsiteY2" fmla="*/ 1917700 h 5562600"/>
                <a:gd name="connsiteX3" fmla="*/ 1537382 w 5042582"/>
                <a:gd name="connsiteY3" fmla="*/ 990600 h 5562600"/>
                <a:gd name="connsiteX4" fmla="*/ 3582082 w 5042582"/>
                <a:gd name="connsiteY4" fmla="*/ 685800 h 5562600"/>
                <a:gd name="connsiteX5" fmla="*/ 2693082 w 5042582"/>
                <a:gd name="connsiteY5" fmla="*/ 317500 h 5562600"/>
                <a:gd name="connsiteX6" fmla="*/ 1842182 w 5042582"/>
                <a:gd name="connsiteY6" fmla="*/ 228600 h 5562600"/>
                <a:gd name="connsiteX7" fmla="*/ 2019982 w 5042582"/>
                <a:gd name="connsiteY7" fmla="*/ 0 h 5562600"/>
                <a:gd name="connsiteX8" fmla="*/ 2019982 w 5042582"/>
                <a:gd name="connsiteY8" fmla="*/ 0 h 5562600"/>
                <a:gd name="connsiteX0" fmla="*/ 5042582 w 5042582"/>
                <a:gd name="connsiteY0" fmla="*/ 5562600 h 5562600"/>
                <a:gd name="connsiteX1" fmla="*/ 3429682 w 5042582"/>
                <a:gd name="connsiteY1" fmla="*/ 3263900 h 5562600"/>
                <a:gd name="connsiteX2" fmla="*/ 51482 w 5042582"/>
                <a:gd name="connsiteY2" fmla="*/ 1917700 h 5562600"/>
                <a:gd name="connsiteX3" fmla="*/ 1537382 w 5042582"/>
                <a:gd name="connsiteY3" fmla="*/ 990600 h 5562600"/>
                <a:gd name="connsiteX4" fmla="*/ 3582082 w 5042582"/>
                <a:gd name="connsiteY4" fmla="*/ 685800 h 5562600"/>
                <a:gd name="connsiteX5" fmla="*/ 2693082 w 5042582"/>
                <a:gd name="connsiteY5" fmla="*/ 317500 h 5562600"/>
                <a:gd name="connsiteX6" fmla="*/ 1842182 w 5042582"/>
                <a:gd name="connsiteY6" fmla="*/ 228600 h 5562600"/>
                <a:gd name="connsiteX7" fmla="*/ 2019982 w 5042582"/>
                <a:gd name="connsiteY7" fmla="*/ 0 h 5562600"/>
                <a:gd name="connsiteX8" fmla="*/ 2019982 w 5042582"/>
                <a:gd name="connsiteY8" fmla="*/ 0 h 5562600"/>
                <a:gd name="connsiteX0" fmla="*/ 5064782 w 5064782"/>
                <a:gd name="connsiteY0" fmla="*/ 5562600 h 5562600"/>
                <a:gd name="connsiteX1" fmla="*/ 3451882 w 5064782"/>
                <a:gd name="connsiteY1" fmla="*/ 3263900 h 5562600"/>
                <a:gd name="connsiteX2" fmla="*/ 50822 w 5064782"/>
                <a:gd name="connsiteY2" fmla="*/ 1727200 h 5562600"/>
                <a:gd name="connsiteX3" fmla="*/ 1559582 w 5064782"/>
                <a:gd name="connsiteY3" fmla="*/ 990600 h 5562600"/>
                <a:gd name="connsiteX4" fmla="*/ 3604282 w 5064782"/>
                <a:gd name="connsiteY4" fmla="*/ 685800 h 5562600"/>
                <a:gd name="connsiteX5" fmla="*/ 2715282 w 5064782"/>
                <a:gd name="connsiteY5" fmla="*/ 317500 h 5562600"/>
                <a:gd name="connsiteX6" fmla="*/ 1864382 w 5064782"/>
                <a:gd name="connsiteY6" fmla="*/ 228600 h 5562600"/>
                <a:gd name="connsiteX7" fmla="*/ 2042182 w 5064782"/>
                <a:gd name="connsiteY7" fmla="*/ 0 h 5562600"/>
                <a:gd name="connsiteX8" fmla="*/ 2042182 w 5064782"/>
                <a:gd name="connsiteY8" fmla="*/ 0 h 5562600"/>
                <a:gd name="connsiteX0" fmla="*/ 5070883 w 5070883"/>
                <a:gd name="connsiteY0" fmla="*/ 5562600 h 5562600"/>
                <a:gd name="connsiteX1" fmla="*/ 3457983 w 5070883"/>
                <a:gd name="connsiteY1" fmla="*/ 3263900 h 5562600"/>
                <a:gd name="connsiteX2" fmla="*/ 56923 w 5070883"/>
                <a:gd name="connsiteY2" fmla="*/ 1727200 h 5562600"/>
                <a:gd name="connsiteX3" fmla="*/ 1565683 w 5070883"/>
                <a:gd name="connsiteY3" fmla="*/ 990600 h 5562600"/>
                <a:gd name="connsiteX4" fmla="*/ 3610383 w 5070883"/>
                <a:gd name="connsiteY4" fmla="*/ 685800 h 5562600"/>
                <a:gd name="connsiteX5" fmla="*/ 2721383 w 5070883"/>
                <a:gd name="connsiteY5" fmla="*/ 317500 h 5562600"/>
                <a:gd name="connsiteX6" fmla="*/ 1870483 w 5070883"/>
                <a:gd name="connsiteY6" fmla="*/ 228600 h 5562600"/>
                <a:gd name="connsiteX7" fmla="*/ 2048283 w 5070883"/>
                <a:gd name="connsiteY7" fmla="*/ 0 h 5562600"/>
                <a:gd name="connsiteX8" fmla="*/ 2048283 w 5070883"/>
                <a:gd name="connsiteY8" fmla="*/ 0 h 5562600"/>
                <a:gd name="connsiteX0" fmla="*/ 5030520 w 5030520"/>
                <a:gd name="connsiteY0" fmla="*/ 5562600 h 5562600"/>
                <a:gd name="connsiteX1" fmla="*/ 3417620 w 5030520"/>
                <a:gd name="connsiteY1" fmla="*/ 3263900 h 5562600"/>
                <a:gd name="connsiteX2" fmla="*/ 16560 w 5030520"/>
                <a:gd name="connsiteY2" fmla="*/ 1727200 h 5562600"/>
                <a:gd name="connsiteX3" fmla="*/ 1525320 w 5030520"/>
                <a:gd name="connsiteY3" fmla="*/ 990600 h 5562600"/>
                <a:gd name="connsiteX4" fmla="*/ 3570020 w 5030520"/>
                <a:gd name="connsiteY4" fmla="*/ 685800 h 5562600"/>
                <a:gd name="connsiteX5" fmla="*/ 2681020 w 5030520"/>
                <a:gd name="connsiteY5" fmla="*/ 317500 h 5562600"/>
                <a:gd name="connsiteX6" fmla="*/ 1830120 w 5030520"/>
                <a:gd name="connsiteY6" fmla="*/ 228600 h 5562600"/>
                <a:gd name="connsiteX7" fmla="*/ 2007920 w 5030520"/>
                <a:gd name="connsiteY7" fmla="*/ 0 h 5562600"/>
                <a:gd name="connsiteX8" fmla="*/ 2007920 w 5030520"/>
                <a:gd name="connsiteY8" fmla="*/ 0 h 5562600"/>
                <a:gd name="connsiteX0" fmla="*/ 5045587 w 5045587"/>
                <a:gd name="connsiteY0" fmla="*/ 5562600 h 5562600"/>
                <a:gd name="connsiteX1" fmla="*/ 3432687 w 5045587"/>
                <a:gd name="connsiteY1" fmla="*/ 3263900 h 5562600"/>
                <a:gd name="connsiteX2" fmla="*/ 16387 w 5045587"/>
                <a:gd name="connsiteY2" fmla="*/ 1765300 h 5562600"/>
                <a:gd name="connsiteX3" fmla="*/ 1540387 w 5045587"/>
                <a:gd name="connsiteY3" fmla="*/ 990600 h 5562600"/>
                <a:gd name="connsiteX4" fmla="*/ 3585087 w 5045587"/>
                <a:gd name="connsiteY4" fmla="*/ 685800 h 5562600"/>
                <a:gd name="connsiteX5" fmla="*/ 2696087 w 5045587"/>
                <a:gd name="connsiteY5" fmla="*/ 317500 h 5562600"/>
                <a:gd name="connsiteX6" fmla="*/ 1845187 w 5045587"/>
                <a:gd name="connsiteY6" fmla="*/ 228600 h 5562600"/>
                <a:gd name="connsiteX7" fmla="*/ 2022987 w 5045587"/>
                <a:gd name="connsiteY7" fmla="*/ 0 h 5562600"/>
                <a:gd name="connsiteX8" fmla="*/ 2022987 w 5045587"/>
                <a:gd name="connsiteY8" fmla="*/ 0 h 5562600"/>
                <a:gd name="connsiteX0" fmla="*/ 5089054 w 5089054"/>
                <a:gd name="connsiteY0" fmla="*/ 5562600 h 5562600"/>
                <a:gd name="connsiteX1" fmla="*/ 3476154 w 5089054"/>
                <a:gd name="connsiteY1" fmla="*/ 3263900 h 5562600"/>
                <a:gd name="connsiteX2" fmla="*/ 59854 w 5089054"/>
                <a:gd name="connsiteY2" fmla="*/ 1765300 h 5562600"/>
                <a:gd name="connsiteX3" fmla="*/ 1469554 w 5089054"/>
                <a:gd name="connsiteY3" fmla="*/ 990600 h 5562600"/>
                <a:gd name="connsiteX4" fmla="*/ 3628554 w 5089054"/>
                <a:gd name="connsiteY4" fmla="*/ 685800 h 5562600"/>
                <a:gd name="connsiteX5" fmla="*/ 2739554 w 5089054"/>
                <a:gd name="connsiteY5" fmla="*/ 317500 h 5562600"/>
                <a:gd name="connsiteX6" fmla="*/ 1888654 w 5089054"/>
                <a:gd name="connsiteY6" fmla="*/ 228600 h 5562600"/>
                <a:gd name="connsiteX7" fmla="*/ 2066454 w 5089054"/>
                <a:gd name="connsiteY7" fmla="*/ 0 h 5562600"/>
                <a:gd name="connsiteX8" fmla="*/ 2066454 w 5089054"/>
                <a:gd name="connsiteY8" fmla="*/ 0 h 5562600"/>
                <a:gd name="connsiteX0" fmla="*/ 5089359 w 5089359"/>
                <a:gd name="connsiteY0" fmla="*/ 5562600 h 5562600"/>
                <a:gd name="connsiteX1" fmla="*/ 3476459 w 5089359"/>
                <a:gd name="connsiteY1" fmla="*/ 3263900 h 5562600"/>
                <a:gd name="connsiteX2" fmla="*/ 60159 w 5089359"/>
                <a:gd name="connsiteY2" fmla="*/ 1765300 h 5562600"/>
                <a:gd name="connsiteX3" fmla="*/ 1469859 w 5089359"/>
                <a:gd name="connsiteY3" fmla="*/ 990600 h 5562600"/>
                <a:gd name="connsiteX4" fmla="*/ 3628859 w 5089359"/>
                <a:gd name="connsiteY4" fmla="*/ 685800 h 5562600"/>
                <a:gd name="connsiteX5" fmla="*/ 2739859 w 5089359"/>
                <a:gd name="connsiteY5" fmla="*/ 317500 h 5562600"/>
                <a:gd name="connsiteX6" fmla="*/ 1888959 w 5089359"/>
                <a:gd name="connsiteY6" fmla="*/ 228600 h 5562600"/>
                <a:gd name="connsiteX7" fmla="*/ 2066759 w 5089359"/>
                <a:gd name="connsiteY7" fmla="*/ 0 h 5562600"/>
                <a:gd name="connsiteX8" fmla="*/ 2066759 w 5089359"/>
                <a:gd name="connsiteY8" fmla="*/ 0 h 5562600"/>
                <a:gd name="connsiteX0" fmla="*/ 5070766 w 5070766"/>
                <a:gd name="connsiteY0" fmla="*/ 5562600 h 5562600"/>
                <a:gd name="connsiteX1" fmla="*/ 3457866 w 5070766"/>
                <a:gd name="connsiteY1" fmla="*/ 3263900 h 5562600"/>
                <a:gd name="connsiteX2" fmla="*/ 41566 w 5070766"/>
                <a:gd name="connsiteY2" fmla="*/ 1765300 h 5562600"/>
                <a:gd name="connsiteX3" fmla="*/ 1451266 w 5070766"/>
                <a:gd name="connsiteY3" fmla="*/ 990600 h 5562600"/>
                <a:gd name="connsiteX4" fmla="*/ 3610266 w 5070766"/>
                <a:gd name="connsiteY4" fmla="*/ 685800 h 5562600"/>
                <a:gd name="connsiteX5" fmla="*/ 2721266 w 5070766"/>
                <a:gd name="connsiteY5" fmla="*/ 317500 h 5562600"/>
                <a:gd name="connsiteX6" fmla="*/ 1870366 w 5070766"/>
                <a:gd name="connsiteY6" fmla="*/ 228600 h 5562600"/>
                <a:gd name="connsiteX7" fmla="*/ 2048166 w 5070766"/>
                <a:gd name="connsiteY7" fmla="*/ 0 h 5562600"/>
                <a:gd name="connsiteX8" fmla="*/ 2048166 w 5070766"/>
                <a:gd name="connsiteY8" fmla="*/ 0 h 5562600"/>
                <a:gd name="connsiteX0" fmla="*/ 5080851 w 5080851"/>
                <a:gd name="connsiteY0" fmla="*/ 5562600 h 5562600"/>
                <a:gd name="connsiteX1" fmla="*/ 3467951 w 5080851"/>
                <a:gd name="connsiteY1" fmla="*/ 3263900 h 5562600"/>
                <a:gd name="connsiteX2" fmla="*/ 51651 w 5080851"/>
                <a:gd name="connsiteY2" fmla="*/ 1765300 h 5562600"/>
                <a:gd name="connsiteX3" fmla="*/ 1461351 w 5080851"/>
                <a:gd name="connsiteY3" fmla="*/ 990600 h 5562600"/>
                <a:gd name="connsiteX4" fmla="*/ 3620351 w 5080851"/>
                <a:gd name="connsiteY4" fmla="*/ 685800 h 5562600"/>
                <a:gd name="connsiteX5" fmla="*/ 2731351 w 5080851"/>
                <a:gd name="connsiteY5" fmla="*/ 317500 h 5562600"/>
                <a:gd name="connsiteX6" fmla="*/ 1880451 w 5080851"/>
                <a:gd name="connsiteY6" fmla="*/ 228600 h 5562600"/>
                <a:gd name="connsiteX7" fmla="*/ 2058251 w 5080851"/>
                <a:gd name="connsiteY7" fmla="*/ 0 h 5562600"/>
                <a:gd name="connsiteX8" fmla="*/ 2058251 w 5080851"/>
                <a:gd name="connsiteY8" fmla="*/ 0 h 5562600"/>
                <a:gd name="connsiteX0" fmla="*/ 5043699 w 5043699"/>
                <a:gd name="connsiteY0" fmla="*/ 5562600 h 5562600"/>
                <a:gd name="connsiteX1" fmla="*/ 3430799 w 5043699"/>
                <a:gd name="connsiteY1" fmla="*/ 3263900 h 5562600"/>
                <a:gd name="connsiteX2" fmla="*/ 52599 w 5043699"/>
                <a:gd name="connsiteY2" fmla="*/ 1826260 h 5562600"/>
                <a:gd name="connsiteX3" fmla="*/ 1424199 w 5043699"/>
                <a:gd name="connsiteY3" fmla="*/ 990600 h 5562600"/>
                <a:gd name="connsiteX4" fmla="*/ 3583199 w 5043699"/>
                <a:gd name="connsiteY4" fmla="*/ 685800 h 5562600"/>
                <a:gd name="connsiteX5" fmla="*/ 2694199 w 5043699"/>
                <a:gd name="connsiteY5" fmla="*/ 317500 h 5562600"/>
                <a:gd name="connsiteX6" fmla="*/ 1843299 w 5043699"/>
                <a:gd name="connsiteY6" fmla="*/ 228600 h 5562600"/>
                <a:gd name="connsiteX7" fmla="*/ 2021099 w 5043699"/>
                <a:gd name="connsiteY7" fmla="*/ 0 h 5562600"/>
                <a:gd name="connsiteX8" fmla="*/ 2021099 w 5043699"/>
                <a:gd name="connsiteY8" fmla="*/ 0 h 5562600"/>
                <a:gd name="connsiteX0" fmla="*/ 5052321 w 5052321"/>
                <a:gd name="connsiteY0" fmla="*/ 5562600 h 5562600"/>
                <a:gd name="connsiteX1" fmla="*/ 3439421 w 5052321"/>
                <a:gd name="connsiteY1" fmla="*/ 3263900 h 5562600"/>
                <a:gd name="connsiteX2" fmla="*/ 61221 w 5052321"/>
                <a:gd name="connsiteY2" fmla="*/ 1826260 h 5562600"/>
                <a:gd name="connsiteX3" fmla="*/ 1432821 w 5052321"/>
                <a:gd name="connsiteY3" fmla="*/ 990600 h 5562600"/>
                <a:gd name="connsiteX4" fmla="*/ 3591821 w 5052321"/>
                <a:gd name="connsiteY4" fmla="*/ 685800 h 5562600"/>
                <a:gd name="connsiteX5" fmla="*/ 2702821 w 5052321"/>
                <a:gd name="connsiteY5" fmla="*/ 317500 h 5562600"/>
                <a:gd name="connsiteX6" fmla="*/ 1851921 w 5052321"/>
                <a:gd name="connsiteY6" fmla="*/ 228600 h 5562600"/>
                <a:gd name="connsiteX7" fmla="*/ 2029721 w 5052321"/>
                <a:gd name="connsiteY7" fmla="*/ 0 h 5562600"/>
                <a:gd name="connsiteX8" fmla="*/ 2029721 w 5052321"/>
                <a:gd name="connsiteY8" fmla="*/ 0 h 5562600"/>
                <a:gd name="connsiteX0" fmla="*/ 5052961 w 5052961"/>
                <a:gd name="connsiteY0" fmla="*/ 5562600 h 5562600"/>
                <a:gd name="connsiteX1" fmla="*/ 3440061 w 5052961"/>
                <a:gd name="connsiteY1" fmla="*/ 3263900 h 5562600"/>
                <a:gd name="connsiteX2" fmla="*/ 61861 w 5052961"/>
                <a:gd name="connsiteY2" fmla="*/ 1826260 h 5562600"/>
                <a:gd name="connsiteX3" fmla="*/ 1433461 w 5052961"/>
                <a:gd name="connsiteY3" fmla="*/ 990600 h 5562600"/>
                <a:gd name="connsiteX4" fmla="*/ 3592461 w 5052961"/>
                <a:gd name="connsiteY4" fmla="*/ 685800 h 5562600"/>
                <a:gd name="connsiteX5" fmla="*/ 2703461 w 5052961"/>
                <a:gd name="connsiteY5" fmla="*/ 317500 h 5562600"/>
                <a:gd name="connsiteX6" fmla="*/ 1852561 w 5052961"/>
                <a:gd name="connsiteY6" fmla="*/ 228600 h 5562600"/>
                <a:gd name="connsiteX7" fmla="*/ 2030361 w 5052961"/>
                <a:gd name="connsiteY7" fmla="*/ 0 h 5562600"/>
                <a:gd name="connsiteX8" fmla="*/ 2030361 w 5052961"/>
                <a:gd name="connsiteY8" fmla="*/ 0 h 5562600"/>
                <a:gd name="connsiteX0" fmla="*/ 5052216 w 5052216"/>
                <a:gd name="connsiteY0" fmla="*/ 5562600 h 5562600"/>
                <a:gd name="connsiteX1" fmla="*/ 3439316 w 5052216"/>
                <a:gd name="connsiteY1" fmla="*/ 3263900 h 5562600"/>
                <a:gd name="connsiteX2" fmla="*/ 61116 w 5052216"/>
                <a:gd name="connsiteY2" fmla="*/ 1826260 h 5562600"/>
                <a:gd name="connsiteX3" fmla="*/ 1432716 w 5052216"/>
                <a:gd name="connsiteY3" fmla="*/ 990600 h 5562600"/>
                <a:gd name="connsiteX4" fmla="*/ 3576476 w 5052216"/>
                <a:gd name="connsiteY4" fmla="*/ 586740 h 5562600"/>
                <a:gd name="connsiteX5" fmla="*/ 2702716 w 5052216"/>
                <a:gd name="connsiteY5" fmla="*/ 317500 h 5562600"/>
                <a:gd name="connsiteX6" fmla="*/ 1851816 w 5052216"/>
                <a:gd name="connsiteY6" fmla="*/ 228600 h 5562600"/>
                <a:gd name="connsiteX7" fmla="*/ 2029616 w 5052216"/>
                <a:gd name="connsiteY7" fmla="*/ 0 h 5562600"/>
                <a:gd name="connsiteX8" fmla="*/ 2029616 w 5052216"/>
                <a:gd name="connsiteY8" fmla="*/ 0 h 5562600"/>
                <a:gd name="connsiteX0" fmla="*/ 5052216 w 5052216"/>
                <a:gd name="connsiteY0" fmla="*/ 5562600 h 5562600"/>
                <a:gd name="connsiteX1" fmla="*/ 3439316 w 5052216"/>
                <a:gd name="connsiteY1" fmla="*/ 3263900 h 5562600"/>
                <a:gd name="connsiteX2" fmla="*/ 61116 w 5052216"/>
                <a:gd name="connsiteY2" fmla="*/ 1826260 h 5562600"/>
                <a:gd name="connsiteX3" fmla="*/ 1432716 w 5052216"/>
                <a:gd name="connsiteY3" fmla="*/ 990600 h 5562600"/>
                <a:gd name="connsiteX4" fmla="*/ 3576476 w 5052216"/>
                <a:gd name="connsiteY4" fmla="*/ 586740 h 5562600"/>
                <a:gd name="connsiteX5" fmla="*/ 2702716 w 5052216"/>
                <a:gd name="connsiteY5" fmla="*/ 317500 h 5562600"/>
                <a:gd name="connsiteX6" fmla="*/ 1851816 w 5052216"/>
                <a:gd name="connsiteY6" fmla="*/ 228600 h 5562600"/>
                <a:gd name="connsiteX7" fmla="*/ 2029616 w 5052216"/>
                <a:gd name="connsiteY7" fmla="*/ 0 h 5562600"/>
                <a:gd name="connsiteX8" fmla="*/ 2029616 w 5052216"/>
                <a:gd name="connsiteY8" fmla="*/ 0 h 5562600"/>
                <a:gd name="connsiteX0" fmla="*/ 5052854 w 5052854"/>
                <a:gd name="connsiteY0" fmla="*/ 5562600 h 5562600"/>
                <a:gd name="connsiteX1" fmla="*/ 3439954 w 5052854"/>
                <a:gd name="connsiteY1" fmla="*/ 3263900 h 5562600"/>
                <a:gd name="connsiteX2" fmla="*/ 61754 w 5052854"/>
                <a:gd name="connsiteY2" fmla="*/ 1826260 h 5562600"/>
                <a:gd name="connsiteX3" fmla="*/ 1433354 w 5052854"/>
                <a:gd name="connsiteY3" fmla="*/ 990600 h 5562600"/>
                <a:gd name="connsiteX4" fmla="*/ 3577114 w 5052854"/>
                <a:gd name="connsiteY4" fmla="*/ 586740 h 5562600"/>
                <a:gd name="connsiteX5" fmla="*/ 2703354 w 5052854"/>
                <a:gd name="connsiteY5" fmla="*/ 317500 h 5562600"/>
                <a:gd name="connsiteX6" fmla="*/ 1852454 w 5052854"/>
                <a:gd name="connsiteY6" fmla="*/ 228600 h 5562600"/>
                <a:gd name="connsiteX7" fmla="*/ 2030254 w 5052854"/>
                <a:gd name="connsiteY7" fmla="*/ 0 h 5562600"/>
                <a:gd name="connsiteX8" fmla="*/ 2030254 w 5052854"/>
                <a:gd name="connsiteY8" fmla="*/ 0 h 5562600"/>
                <a:gd name="connsiteX0" fmla="*/ 5052854 w 5052854"/>
                <a:gd name="connsiteY0" fmla="*/ 5562600 h 5562600"/>
                <a:gd name="connsiteX1" fmla="*/ 3439954 w 5052854"/>
                <a:gd name="connsiteY1" fmla="*/ 3263900 h 5562600"/>
                <a:gd name="connsiteX2" fmla="*/ 61754 w 5052854"/>
                <a:gd name="connsiteY2" fmla="*/ 1826260 h 5562600"/>
                <a:gd name="connsiteX3" fmla="*/ 1433354 w 5052854"/>
                <a:gd name="connsiteY3" fmla="*/ 990600 h 5562600"/>
                <a:gd name="connsiteX4" fmla="*/ 3577114 w 5052854"/>
                <a:gd name="connsiteY4" fmla="*/ 586740 h 5562600"/>
                <a:gd name="connsiteX5" fmla="*/ 2703354 w 5052854"/>
                <a:gd name="connsiteY5" fmla="*/ 317500 h 5562600"/>
                <a:gd name="connsiteX6" fmla="*/ 1882934 w 5052854"/>
                <a:gd name="connsiteY6" fmla="*/ 190500 h 5562600"/>
                <a:gd name="connsiteX7" fmla="*/ 2030254 w 5052854"/>
                <a:gd name="connsiteY7" fmla="*/ 0 h 5562600"/>
                <a:gd name="connsiteX8" fmla="*/ 2030254 w 5052854"/>
                <a:gd name="connsiteY8" fmla="*/ 0 h 5562600"/>
                <a:gd name="connsiteX0" fmla="*/ 5052854 w 5052854"/>
                <a:gd name="connsiteY0" fmla="*/ 5562600 h 5562600"/>
                <a:gd name="connsiteX1" fmla="*/ 3439954 w 5052854"/>
                <a:gd name="connsiteY1" fmla="*/ 3263900 h 5562600"/>
                <a:gd name="connsiteX2" fmla="*/ 61754 w 5052854"/>
                <a:gd name="connsiteY2" fmla="*/ 1826260 h 5562600"/>
                <a:gd name="connsiteX3" fmla="*/ 1433354 w 5052854"/>
                <a:gd name="connsiteY3" fmla="*/ 990600 h 5562600"/>
                <a:gd name="connsiteX4" fmla="*/ 3577114 w 5052854"/>
                <a:gd name="connsiteY4" fmla="*/ 586740 h 5562600"/>
                <a:gd name="connsiteX5" fmla="*/ 2703354 w 5052854"/>
                <a:gd name="connsiteY5" fmla="*/ 317500 h 5562600"/>
                <a:gd name="connsiteX6" fmla="*/ 1882934 w 5052854"/>
                <a:gd name="connsiteY6" fmla="*/ 190500 h 5562600"/>
                <a:gd name="connsiteX7" fmla="*/ 2030254 w 5052854"/>
                <a:gd name="connsiteY7" fmla="*/ 0 h 5562600"/>
                <a:gd name="connsiteX8" fmla="*/ 2030254 w 5052854"/>
                <a:gd name="connsiteY8" fmla="*/ 0 h 5562600"/>
                <a:gd name="connsiteX0" fmla="*/ 5052854 w 5052854"/>
                <a:gd name="connsiteY0" fmla="*/ 5562600 h 5562600"/>
                <a:gd name="connsiteX1" fmla="*/ 3439954 w 5052854"/>
                <a:gd name="connsiteY1" fmla="*/ 3263900 h 5562600"/>
                <a:gd name="connsiteX2" fmla="*/ 61754 w 5052854"/>
                <a:gd name="connsiteY2" fmla="*/ 1826260 h 5562600"/>
                <a:gd name="connsiteX3" fmla="*/ 1433354 w 5052854"/>
                <a:gd name="connsiteY3" fmla="*/ 990600 h 5562600"/>
                <a:gd name="connsiteX4" fmla="*/ 3577114 w 5052854"/>
                <a:gd name="connsiteY4" fmla="*/ 586740 h 5562600"/>
                <a:gd name="connsiteX5" fmla="*/ 2703354 w 5052854"/>
                <a:gd name="connsiteY5" fmla="*/ 317500 h 5562600"/>
                <a:gd name="connsiteX6" fmla="*/ 1882934 w 5052854"/>
                <a:gd name="connsiteY6" fmla="*/ 190500 h 5562600"/>
                <a:gd name="connsiteX7" fmla="*/ 2030254 w 5052854"/>
                <a:gd name="connsiteY7" fmla="*/ 0 h 5562600"/>
                <a:gd name="connsiteX8" fmla="*/ 2030254 w 5052854"/>
                <a:gd name="connsiteY8" fmla="*/ 0 h 5562600"/>
                <a:gd name="connsiteX0" fmla="*/ 5052854 w 5052854"/>
                <a:gd name="connsiteY0" fmla="*/ 5562600 h 5562600"/>
                <a:gd name="connsiteX1" fmla="*/ 3439954 w 5052854"/>
                <a:gd name="connsiteY1" fmla="*/ 3263900 h 5562600"/>
                <a:gd name="connsiteX2" fmla="*/ 61754 w 5052854"/>
                <a:gd name="connsiteY2" fmla="*/ 1826260 h 5562600"/>
                <a:gd name="connsiteX3" fmla="*/ 1433354 w 5052854"/>
                <a:gd name="connsiteY3" fmla="*/ 990600 h 5562600"/>
                <a:gd name="connsiteX4" fmla="*/ 3577114 w 5052854"/>
                <a:gd name="connsiteY4" fmla="*/ 586740 h 5562600"/>
                <a:gd name="connsiteX5" fmla="*/ 2749074 w 5052854"/>
                <a:gd name="connsiteY5" fmla="*/ 302260 h 5562600"/>
                <a:gd name="connsiteX6" fmla="*/ 1882934 w 5052854"/>
                <a:gd name="connsiteY6" fmla="*/ 190500 h 5562600"/>
                <a:gd name="connsiteX7" fmla="*/ 2030254 w 5052854"/>
                <a:gd name="connsiteY7" fmla="*/ 0 h 5562600"/>
                <a:gd name="connsiteX8" fmla="*/ 2030254 w 5052854"/>
                <a:gd name="connsiteY8" fmla="*/ 0 h 5562600"/>
                <a:gd name="connsiteX0" fmla="*/ 5052854 w 5052854"/>
                <a:gd name="connsiteY0" fmla="*/ 5562600 h 5562600"/>
                <a:gd name="connsiteX1" fmla="*/ 3439954 w 5052854"/>
                <a:gd name="connsiteY1" fmla="*/ 3263900 h 5562600"/>
                <a:gd name="connsiteX2" fmla="*/ 61754 w 5052854"/>
                <a:gd name="connsiteY2" fmla="*/ 1826260 h 5562600"/>
                <a:gd name="connsiteX3" fmla="*/ 1433354 w 5052854"/>
                <a:gd name="connsiteY3" fmla="*/ 990600 h 5562600"/>
                <a:gd name="connsiteX4" fmla="*/ 3577114 w 5052854"/>
                <a:gd name="connsiteY4" fmla="*/ 586740 h 5562600"/>
                <a:gd name="connsiteX5" fmla="*/ 2749074 w 5052854"/>
                <a:gd name="connsiteY5" fmla="*/ 302260 h 5562600"/>
                <a:gd name="connsiteX6" fmla="*/ 1882934 w 5052854"/>
                <a:gd name="connsiteY6" fmla="*/ 190500 h 5562600"/>
                <a:gd name="connsiteX7" fmla="*/ 2030254 w 5052854"/>
                <a:gd name="connsiteY7" fmla="*/ 0 h 5562600"/>
                <a:gd name="connsiteX8" fmla="*/ 2030254 w 5052854"/>
                <a:gd name="connsiteY8" fmla="*/ 0 h 5562600"/>
                <a:gd name="connsiteX0" fmla="*/ 5052854 w 5052854"/>
                <a:gd name="connsiteY0" fmla="*/ 5562600 h 5562600"/>
                <a:gd name="connsiteX1" fmla="*/ 3439954 w 5052854"/>
                <a:gd name="connsiteY1" fmla="*/ 3263900 h 5562600"/>
                <a:gd name="connsiteX2" fmla="*/ 61754 w 5052854"/>
                <a:gd name="connsiteY2" fmla="*/ 1826260 h 5562600"/>
                <a:gd name="connsiteX3" fmla="*/ 1433354 w 5052854"/>
                <a:gd name="connsiteY3" fmla="*/ 990600 h 5562600"/>
                <a:gd name="connsiteX4" fmla="*/ 3577114 w 5052854"/>
                <a:gd name="connsiteY4" fmla="*/ 586740 h 5562600"/>
                <a:gd name="connsiteX5" fmla="*/ 2749074 w 5052854"/>
                <a:gd name="connsiteY5" fmla="*/ 302260 h 5562600"/>
                <a:gd name="connsiteX6" fmla="*/ 1882934 w 5052854"/>
                <a:gd name="connsiteY6" fmla="*/ 190500 h 5562600"/>
                <a:gd name="connsiteX7" fmla="*/ 2030254 w 5052854"/>
                <a:gd name="connsiteY7" fmla="*/ 0 h 5562600"/>
                <a:gd name="connsiteX8" fmla="*/ 2030254 w 5052854"/>
                <a:gd name="connsiteY8" fmla="*/ 0 h 5562600"/>
                <a:gd name="connsiteX0" fmla="*/ 5052854 w 5052854"/>
                <a:gd name="connsiteY0" fmla="*/ 5562600 h 5562600"/>
                <a:gd name="connsiteX1" fmla="*/ 3439954 w 5052854"/>
                <a:gd name="connsiteY1" fmla="*/ 3263900 h 5562600"/>
                <a:gd name="connsiteX2" fmla="*/ 61754 w 5052854"/>
                <a:gd name="connsiteY2" fmla="*/ 1826260 h 5562600"/>
                <a:gd name="connsiteX3" fmla="*/ 1433354 w 5052854"/>
                <a:gd name="connsiteY3" fmla="*/ 990600 h 5562600"/>
                <a:gd name="connsiteX4" fmla="*/ 3577114 w 5052854"/>
                <a:gd name="connsiteY4" fmla="*/ 586740 h 5562600"/>
                <a:gd name="connsiteX5" fmla="*/ 2749074 w 5052854"/>
                <a:gd name="connsiteY5" fmla="*/ 302260 h 5562600"/>
                <a:gd name="connsiteX6" fmla="*/ 1882934 w 5052854"/>
                <a:gd name="connsiteY6" fmla="*/ 190500 h 5562600"/>
                <a:gd name="connsiteX7" fmla="*/ 2030254 w 5052854"/>
                <a:gd name="connsiteY7" fmla="*/ 0 h 5562600"/>
                <a:gd name="connsiteX8" fmla="*/ 2030254 w 5052854"/>
                <a:gd name="connsiteY8" fmla="*/ 0 h 5562600"/>
                <a:gd name="connsiteX0" fmla="*/ 4991252 w 4991252"/>
                <a:gd name="connsiteY0" fmla="*/ 5562600 h 5562600"/>
                <a:gd name="connsiteX1" fmla="*/ 3378352 w 4991252"/>
                <a:gd name="connsiteY1" fmla="*/ 3263900 h 5562600"/>
                <a:gd name="connsiteX2" fmla="*/ 152 w 4991252"/>
                <a:gd name="connsiteY2" fmla="*/ 1826260 h 5562600"/>
                <a:gd name="connsiteX3" fmla="*/ 3515512 w 4991252"/>
                <a:gd name="connsiteY3" fmla="*/ 586740 h 5562600"/>
                <a:gd name="connsiteX4" fmla="*/ 2687472 w 4991252"/>
                <a:gd name="connsiteY4" fmla="*/ 302260 h 5562600"/>
                <a:gd name="connsiteX5" fmla="*/ 1821332 w 4991252"/>
                <a:gd name="connsiteY5" fmla="*/ 190500 h 5562600"/>
                <a:gd name="connsiteX6" fmla="*/ 1968652 w 4991252"/>
                <a:gd name="connsiteY6" fmla="*/ 0 h 5562600"/>
                <a:gd name="connsiteX7" fmla="*/ 1968652 w 4991252"/>
                <a:gd name="connsiteY7" fmla="*/ 0 h 5562600"/>
                <a:gd name="connsiteX0" fmla="*/ 4994957 w 4994957"/>
                <a:gd name="connsiteY0" fmla="*/ 5562600 h 5562600"/>
                <a:gd name="connsiteX1" fmla="*/ 3382057 w 4994957"/>
                <a:gd name="connsiteY1" fmla="*/ 3263900 h 5562600"/>
                <a:gd name="connsiteX2" fmla="*/ 3857 w 4994957"/>
                <a:gd name="connsiteY2" fmla="*/ 1826260 h 5562600"/>
                <a:gd name="connsiteX3" fmla="*/ 2691177 w 4994957"/>
                <a:gd name="connsiteY3" fmla="*/ 302260 h 5562600"/>
                <a:gd name="connsiteX4" fmla="*/ 1825037 w 4994957"/>
                <a:gd name="connsiteY4" fmla="*/ 190500 h 5562600"/>
                <a:gd name="connsiteX5" fmla="*/ 1972357 w 4994957"/>
                <a:gd name="connsiteY5" fmla="*/ 0 h 5562600"/>
                <a:gd name="connsiteX6" fmla="*/ 1972357 w 4994957"/>
                <a:gd name="connsiteY6" fmla="*/ 0 h 5562600"/>
                <a:gd name="connsiteX0" fmla="*/ 5017208 w 5017208"/>
                <a:gd name="connsiteY0" fmla="*/ 5562600 h 5562600"/>
                <a:gd name="connsiteX1" fmla="*/ 3404308 w 5017208"/>
                <a:gd name="connsiteY1" fmla="*/ 3263900 h 5562600"/>
                <a:gd name="connsiteX2" fmla="*/ 26108 w 5017208"/>
                <a:gd name="connsiteY2" fmla="*/ 1826260 h 5562600"/>
                <a:gd name="connsiteX3" fmla="*/ 1847288 w 5017208"/>
                <a:gd name="connsiteY3" fmla="*/ 190500 h 5562600"/>
                <a:gd name="connsiteX4" fmla="*/ 1994608 w 5017208"/>
                <a:gd name="connsiteY4" fmla="*/ 0 h 5562600"/>
                <a:gd name="connsiteX5" fmla="*/ 1994608 w 5017208"/>
                <a:gd name="connsiteY5" fmla="*/ 0 h 5562600"/>
                <a:gd name="connsiteX0" fmla="*/ 5017208 w 5017208"/>
                <a:gd name="connsiteY0" fmla="*/ 5562600 h 5562600"/>
                <a:gd name="connsiteX1" fmla="*/ 3404308 w 5017208"/>
                <a:gd name="connsiteY1" fmla="*/ 3263900 h 5562600"/>
                <a:gd name="connsiteX2" fmla="*/ 26108 w 5017208"/>
                <a:gd name="connsiteY2" fmla="*/ 1826260 h 5562600"/>
                <a:gd name="connsiteX3" fmla="*/ 1847288 w 5017208"/>
                <a:gd name="connsiteY3" fmla="*/ 190500 h 5562600"/>
                <a:gd name="connsiteX4" fmla="*/ 1994608 w 5017208"/>
                <a:gd name="connsiteY4" fmla="*/ 0 h 5562600"/>
                <a:gd name="connsiteX0" fmla="*/ 5012229 w 5012229"/>
                <a:gd name="connsiteY0" fmla="*/ 5562600 h 5562600"/>
                <a:gd name="connsiteX1" fmla="*/ 3399329 w 5012229"/>
                <a:gd name="connsiteY1" fmla="*/ 3263900 h 5562600"/>
                <a:gd name="connsiteX2" fmla="*/ 21129 w 5012229"/>
                <a:gd name="connsiteY2" fmla="*/ 1826260 h 5562600"/>
                <a:gd name="connsiteX3" fmla="*/ 1989629 w 5012229"/>
                <a:gd name="connsiteY3" fmla="*/ 0 h 5562600"/>
                <a:gd name="connsiteX0" fmla="*/ 4991100 w 4991100"/>
                <a:gd name="connsiteY0" fmla="*/ 3736340 h 3736340"/>
                <a:gd name="connsiteX1" fmla="*/ 3378200 w 4991100"/>
                <a:gd name="connsiteY1" fmla="*/ 1437640 h 3736340"/>
                <a:gd name="connsiteX2" fmla="*/ 0 w 4991100"/>
                <a:gd name="connsiteY2" fmla="*/ 0 h 3736340"/>
                <a:gd name="connsiteX0" fmla="*/ 4979224 w 4979224"/>
                <a:gd name="connsiteY0" fmla="*/ 4056973 h 4056973"/>
                <a:gd name="connsiteX1" fmla="*/ 3366324 w 4979224"/>
                <a:gd name="connsiteY1" fmla="*/ 1758273 h 4056973"/>
                <a:gd name="connsiteX2" fmla="*/ 0 w 4979224"/>
                <a:gd name="connsiteY2" fmla="*/ 0 h 4056973"/>
                <a:gd name="connsiteX0" fmla="*/ 5027992 w 5027992"/>
                <a:gd name="connsiteY0" fmla="*/ 4056973 h 4056973"/>
                <a:gd name="connsiteX1" fmla="*/ 3415092 w 5027992"/>
                <a:gd name="connsiteY1" fmla="*/ 1758273 h 4056973"/>
                <a:gd name="connsiteX2" fmla="*/ 48768 w 5027992"/>
                <a:gd name="connsiteY2" fmla="*/ 0 h 4056973"/>
                <a:gd name="connsiteX0" fmla="*/ 5027992 w 5027992"/>
                <a:gd name="connsiteY0" fmla="*/ 4056973 h 4056973"/>
                <a:gd name="connsiteX1" fmla="*/ 3415092 w 5027992"/>
                <a:gd name="connsiteY1" fmla="*/ 1758273 h 4056973"/>
                <a:gd name="connsiteX2" fmla="*/ 48768 w 5027992"/>
                <a:gd name="connsiteY2" fmla="*/ 0 h 4056973"/>
                <a:gd name="connsiteX0" fmla="*/ 5019533 w 5019533"/>
                <a:gd name="connsiteY0" fmla="*/ 4056973 h 4056973"/>
                <a:gd name="connsiteX1" fmla="*/ 3406633 w 5019533"/>
                <a:gd name="connsiteY1" fmla="*/ 1758273 h 4056973"/>
                <a:gd name="connsiteX2" fmla="*/ 40309 w 5019533"/>
                <a:gd name="connsiteY2" fmla="*/ 0 h 4056973"/>
                <a:gd name="connsiteX0" fmla="*/ 5023686 w 5023686"/>
                <a:gd name="connsiteY0" fmla="*/ 4056973 h 4056973"/>
                <a:gd name="connsiteX1" fmla="*/ 3410786 w 5023686"/>
                <a:gd name="connsiteY1" fmla="*/ 1758273 h 4056973"/>
                <a:gd name="connsiteX2" fmla="*/ 44462 w 5023686"/>
                <a:gd name="connsiteY2" fmla="*/ 0 h 4056973"/>
                <a:gd name="connsiteX0" fmla="*/ 5034725 w 5034725"/>
                <a:gd name="connsiteY0" fmla="*/ 4056973 h 4056973"/>
                <a:gd name="connsiteX1" fmla="*/ 3421825 w 5034725"/>
                <a:gd name="connsiteY1" fmla="*/ 1758273 h 4056973"/>
                <a:gd name="connsiteX2" fmla="*/ 55501 w 5034725"/>
                <a:gd name="connsiteY2" fmla="*/ 0 h 4056973"/>
                <a:gd name="connsiteX0" fmla="*/ 5034725 w 5034725"/>
                <a:gd name="connsiteY0" fmla="*/ 4056973 h 4056973"/>
                <a:gd name="connsiteX1" fmla="*/ 3421825 w 5034725"/>
                <a:gd name="connsiteY1" fmla="*/ 1793899 h 4056973"/>
                <a:gd name="connsiteX2" fmla="*/ 55501 w 5034725"/>
                <a:gd name="connsiteY2" fmla="*/ 0 h 4056973"/>
                <a:gd name="connsiteX0" fmla="*/ 5040048 w 5040048"/>
                <a:gd name="connsiteY0" fmla="*/ 4056973 h 4056973"/>
                <a:gd name="connsiteX1" fmla="*/ 3427148 w 5040048"/>
                <a:gd name="connsiteY1" fmla="*/ 1793899 h 4056973"/>
                <a:gd name="connsiteX2" fmla="*/ 60824 w 5040048"/>
                <a:gd name="connsiteY2" fmla="*/ 0 h 4056973"/>
                <a:gd name="connsiteX0" fmla="*/ 5021416 w 5021416"/>
                <a:gd name="connsiteY0" fmla="*/ 4056973 h 4056973"/>
                <a:gd name="connsiteX1" fmla="*/ 3408516 w 5021416"/>
                <a:gd name="connsiteY1" fmla="*/ 1793899 h 4056973"/>
                <a:gd name="connsiteX2" fmla="*/ 42192 w 5021416"/>
                <a:gd name="connsiteY2" fmla="*/ 0 h 4056973"/>
                <a:gd name="connsiteX0" fmla="*/ 5028112 w 5028112"/>
                <a:gd name="connsiteY0" fmla="*/ 4056973 h 4056973"/>
                <a:gd name="connsiteX1" fmla="*/ 3415212 w 5028112"/>
                <a:gd name="connsiteY1" fmla="*/ 1793899 h 4056973"/>
                <a:gd name="connsiteX2" fmla="*/ 48888 w 5028112"/>
                <a:gd name="connsiteY2" fmla="*/ 0 h 4056973"/>
                <a:gd name="connsiteX0" fmla="*/ 5028112 w 5028112"/>
                <a:gd name="connsiteY0" fmla="*/ 4056973 h 4056973"/>
                <a:gd name="connsiteX1" fmla="*/ 3415212 w 5028112"/>
                <a:gd name="connsiteY1" fmla="*/ 1793899 h 4056973"/>
                <a:gd name="connsiteX2" fmla="*/ 48888 w 5028112"/>
                <a:gd name="connsiteY2" fmla="*/ 0 h 4056973"/>
                <a:gd name="connsiteX0" fmla="*/ 5029089 w 5029089"/>
                <a:gd name="connsiteY0" fmla="*/ 4056973 h 4056973"/>
                <a:gd name="connsiteX1" fmla="*/ 3356812 w 5029089"/>
                <a:gd name="connsiteY1" fmla="*/ 1782023 h 4056973"/>
                <a:gd name="connsiteX2" fmla="*/ 49865 w 5029089"/>
                <a:gd name="connsiteY2" fmla="*/ 0 h 4056973"/>
                <a:gd name="connsiteX0" fmla="*/ 5029479 w 5029479"/>
                <a:gd name="connsiteY0" fmla="*/ 4056973 h 4056973"/>
                <a:gd name="connsiteX1" fmla="*/ 3357202 w 5029479"/>
                <a:gd name="connsiteY1" fmla="*/ 1782023 h 4056973"/>
                <a:gd name="connsiteX2" fmla="*/ 50255 w 5029479"/>
                <a:gd name="connsiteY2" fmla="*/ 0 h 4056973"/>
                <a:gd name="connsiteX0" fmla="*/ 4881673 w 4881673"/>
                <a:gd name="connsiteY0" fmla="*/ 4056973 h 4056973"/>
                <a:gd name="connsiteX1" fmla="*/ 3351900 w 4881673"/>
                <a:gd name="connsiteY1" fmla="*/ 1782023 h 4056973"/>
                <a:gd name="connsiteX2" fmla="*/ 44953 w 4881673"/>
                <a:gd name="connsiteY2" fmla="*/ 0 h 4056973"/>
                <a:gd name="connsiteX0" fmla="*/ 4881673 w 4881673"/>
                <a:gd name="connsiteY0" fmla="*/ 4056973 h 4056973"/>
                <a:gd name="connsiteX1" fmla="*/ 3351900 w 4881673"/>
                <a:gd name="connsiteY1" fmla="*/ 1782023 h 4056973"/>
                <a:gd name="connsiteX2" fmla="*/ 44953 w 4881673"/>
                <a:gd name="connsiteY2" fmla="*/ 0 h 4056973"/>
                <a:gd name="connsiteX0" fmla="*/ 4881047 w 4881047"/>
                <a:gd name="connsiteY0" fmla="*/ 4056973 h 4056973"/>
                <a:gd name="connsiteX1" fmla="*/ 3351274 w 4881047"/>
                <a:gd name="connsiteY1" fmla="*/ 1782023 h 4056973"/>
                <a:gd name="connsiteX2" fmla="*/ 44327 w 4881047"/>
                <a:gd name="connsiteY2" fmla="*/ 0 h 4056973"/>
                <a:gd name="connsiteX0" fmla="*/ 4880889 w 4880889"/>
                <a:gd name="connsiteY0" fmla="*/ 4056973 h 4056973"/>
                <a:gd name="connsiteX1" fmla="*/ 3362992 w 4880889"/>
                <a:gd name="connsiteY1" fmla="*/ 1782023 h 4056973"/>
                <a:gd name="connsiteX2" fmla="*/ 44169 w 4880889"/>
                <a:gd name="connsiteY2" fmla="*/ 0 h 4056973"/>
                <a:gd name="connsiteX0" fmla="*/ 4880889 w 4880889"/>
                <a:gd name="connsiteY0" fmla="*/ 4056973 h 4056973"/>
                <a:gd name="connsiteX1" fmla="*/ 3362992 w 4880889"/>
                <a:gd name="connsiteY1" fmla="*/ 1782023 h 4056973"/>
                <a:gd name="connsiteX2" fmla="*/ 44169 w 4880889"/>
                <a:gd name="connsiteY2" fmla="*/ 0 h 4056973"/>
                <a:gd name="connsiteX0" fmla="*/ 4880889 w 4880889"/>
                <a:gd name="connsiteY0" fmla="*/ 4056973 h 4056973"/>
                <a:gd name="connsiteX1" fmla="*/ 3362992 w 4880889"/>
                <a:gd name="connsiteY1" fmla="*/ 1782023 h 4056973"/>
                <a:gd name="connsiteX2" fmla="*/ 44169 w 4880889"/>
                <a:gd name="connsiteY2" fmla="*/ 0 h 4056973"/>
                <a:gd name="connsiteX0" fmla="*/ 4880889 w 4880889"/>
                <a:gd name="connsiteY0" fmla="*/ 4056973 h 4056973"/>
                <a:gd name="connsiteX1" fmla="*/ 3362992 w 4880889"/>
                <a:gd name="connsiteY1" fmla="*/ 1782023 h 4056973"/>
                <a:gd name="connsiteX2" fmla="*/ 44169 w 4880889"/>
                <a:gd name="connsiteY2" fmla="*/ 0 h 4056973"/>
                <a:gd name="connsiteX0" fmla="*/ 4863588 w 4863588"/>
                <a:gd name="connsiteY0" fmla="*/ 4056973 h 4056973"/>
                <a:gd name="connsiteX1" fmla="*/ 3345691 w 4863588"/>
                <a:gd name="connsiteY1" fmla="*/ 1782023 h 4056973"/>
                <a:gd name="connsiteX2" fmla="*/ 26868 w 4863588"/>
                <a:gd name="connsiteY2" fmla="*/ 0 h 4056973"/>
                <a:gd name="connsiteX0" fmla="*/ 4896508 w 4896508"/>
                <a:gd name="connsiteY0" fmla="*/ 4056973 h 4056973"/>
                <a:gd name="connsiteX1" fmla="*/ 3378611 w 4896508"/>
                <a:gd name="connsiteY1" fmla="*/ 1782023 h 4056973"/>
                <a:gd name="connsiteX2" fmla="*/ 59788 w 4896508"/>
                <a:gd name="connsiteY2" fmla="*/ 0 h 4056973"/>
                <a:gd name="connsiteX0" fmla="*/ 4895705 w 4895705"/>
                <a:gd name="connsiteY0" fmla="*/ 4056973 h 4056973"/>
                <a:gd name="connsiteX1" fmla="*/ 3425309 w 4895705"/>
                <a:gd name="connsiteY1" fmla="*/ 1793898 h 4056973"/>
                <a:gd name="connsiteX2" fmla="*/ 58985 w 4895705"/>
                <a:gd name="connsiteY2" fmla="*/ 0 h 4056973"/>
                <a:gd name="connsiteX0" fmla="*/ 4876190 w 4876190"/>
                <a:gd name="connsiteY0" fmla="*/ 4056973 h 4056973"/>
                <a:gd name="connsiteX1" fmla="*/ 3405794 w 4876190"/>
                <a:gd name="connsiteY1" fmla="*/ 1793898 h 4056973"/>
                <a:gd name="connsiteX2" fmla="*/ 39470 w 4876190"/>
                <a:gd name="connsiteY2" fmla="*/ 0 h 4056973"/>
                <a:gd name="connsiteX0" fmla="*/ 4893394 w 4893394"/>
                <a:gd name="connsiteY0" fmla="*/ 4056973 h 4056973"/>
                <a:gd name="connsiteX1" fmla="*/ 3422998 w 4893394"/>
                <a:gd name="connsiteY1" fmla="*/ 1793898 h 4056973"/>
                <a:gd name="connsiteX2" fmla="*/ 56674 w 4893394"/>
                <a:gd name="connsiteY2" fmla="*/ 0 h 4056973"/>
                <a:gd name="connsiteX0" fmla="*/ 4846522 w 4846522"/>
                <a:gd name="connsiteY0" fmla="*/ 4045098 h 4045098"/>
                <a:gd name="connsiteX1" fmla="*/ 3423627 w 4846522"/>
                <a:gd name="connsiteY1" fmla="*/ 1793898 h 4045098"/>
                <a:gd name="connsiteX2" fmla="*/ 57303 w 4846522"/>
                <a:gd name="connsiteY2" fmla="*/ 0 h 4045098"/>
                <a:gd name="connsiteX0" fmla="*/ 4846522 w 4846522"/>
                <a:gd name="connsiteY0" fmla="*/ 4045098 h 4045098"/>
                <a:gd name="connsiteX1" fmla="*/ 3423627 w 4846522"/>
                <a:gd name="connsiteY1" fmla="*/ 1793898 h 4045098"/>
                <a:gd name="connsiteX2" fmla="*/ 57303 w 4846522"/>
                <a:gd name="connsiteY2" fmla="*/ 0 h 4045098"/>
                <a:gd name="connsiteX0" fmla="*/ 4849109 w 4849109"/>
                <a:gd name="connsiteY0" fmla="*/ 4045098 h 4045098"/>
                <a:gd name="connsiteX1" fmla="*/ 3426214 w 4849109"/>
                <a:gd name="connsiteY1" fmla="*/ 1793898 h 4045098"/>
                <a:gd name="connsiteX2" fmla="*/ 59890 w 4849109"/>
                <a:gd name="connsiteY2" fmla="*/ 0 h 4045098"/>
                <a:gd name="connsiteX0" fmla="*/ 4849109 w 4849109"/>
                <a:gd name="connsiteY0" fmla="*/ 4045098 h 4045098"/>
                <a:gd name="connsiteX1" fmla="*/ 3426214 w 4849109"/>
                <a:gd name="connsiteY1" fmla="*/ 1793898 h 4045098"/>
                <a:gd name="connsiteX2" fmla="*/ 59890 w 4849109"/>
                <a:gd name="connsiteY2" fmla="*/ 0 h 4045098"/>
                <a:gd name="connsiteX0" fmla="*/ 4846523 w 4846523"/>
                <a:gd name="connsiteY0" fmla="*/ 4045098 h 4045098"/>
                <a:gd name="connsiteX1" fmla="*/ 3423628 w 4846523"/>
                <a:gd name="connsiteY1" fmla="*/ 1793898 h 4045098"/>
                <a:gd name="connsiteX2" fmla="*/ 57304 w 4846523"/>
                <a:gd name="connsiteY2" fmla="*/ 0 h 4045098"/>
                <a:gd name="connsiteX0" fmla="*/ 4839735 w 4839735"/>
                <a:gd name="connsiteY0" fmla="*/ 4045098 h 4045098"/>
                <a:gd name="connsiteX1" fmla="*/ 3416840 w 4839735"/>
                <a:gd name="connsiteY1" fmla="*/ 1793898 h 4045098"/>
                <a:gd name="connsiteX2" fmla="*/ 50516 w 4839735"/>
                <a:gd name="connsiteY2" fmla="*/ 0 h 4045098"/>
                <a:gd name="connsiteX0" fmla="*/ 4843013 w 4843013"/>
                <a:gd name="connsiteY0" fmla="*/ 4045098 h 4045098"/>
                <a:gd name="connsiteX1" fmla="*/ 3420118 w 4843013"/>
                <a:gd name="connsiteY1" fmla="*/ 1793898 h 4045098"/>
                <a:gd name="connsiteX2" fmla="*/ 53794 w 4843013"/>
                <a:gd name="connsiteY2" fmla="*/ 0 h 4045098"/>
                <a:gd name="connsiteX0" fmla="*/ 4843013 w 4843013"/>
                <a:gd name="connsiteY0" fmla="*/ 4045098 h 4045098"/>
                <a:gd name="connsiteX1" fmla="*/ 3420118 w 4843013"/>
                <a:gd name="connsiteY1" fmla="*/ 1793898 h 4045098"/>
                <a:gd name="connsiteX2" fmla="*/ 53794 w 4843013"/>
                <a:gd name="connsiteY2" fmla="*/ 0 h 4045098"/>
                <a:gd name="connsiteX0" fmla="*/ 4842619 w 4842619"/>
                <a:gd name="connsiteY0" fmla="*/ 4045098 h 4045098"/>
                <a:gd name="connsiteX1" fmla="*/ 3443475 w 4842619"/>
                <a:gd name="connsiteY1" fmla="*/ 1829524 h 4045098"/>
                <a:gd name="connsiteX2" fmla="*/ 53400 w 4842619"/>
                <a:gd name="connsiteY2" fmla="*/ 0 h 404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42619" h="4045098">
                  <a:moveTo>
                    <a:pt x="4842619" y="4045098"/>
                  </a:moveTo>
                  <a:cubicBezTo>
                    <a:pt x="4808354" y="3281429"/>
                    <a:pt x="4455435" y="2527458"/>
                    <a:pt x="3443475" y="1829524"/>
                  </a:cubicBezTo>
                  <a:cubicBezTo>
                    <a:pt x="2431515" y="1131590"/>
                    <a:pt x="-424169" y="745861"/>
                    <a:pt x="53400" y="0"/>
                  </a:cubicBezTo>
                </a:path>
              </a:pathLst>
            </a:custGeom>
            <a:noFill/>
            <a:ln w="53975">
              <a:solidFill>
                <a:schemeClr val="bg2"/>
              </a:solidFill>
              <a:prstDash val="lg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17475">
                  <a:solidFill>
                    <a:prstClr val="black"/>
                  </a:solidFill>
                  <a:prstDash val="dash"/>
                </a:ln>
                <a:solidFill>
                  <a:prstClr val="white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3359174" y="-11269"/>
              <a:ext cx="3820564" cy="1853539"/>
            </a:xfrm>
            <a:custGeom>
              <a:avLst/>
              <a:gdLst>
                <a:gd name="connsiteX0" fmla="*/ 0 w 3300816"/>
                <a:gd name="connsiteY0" fmla="*/ 1631950 h 1631950"/>
                <a:gd name="connsiteX1" fmla="*/ 3143250 w 3300816"/>
                <a:gd name="connsiteY1" fmla="*/ 762000 h 1631950"/>
                <a:gd name="connsiteX2" fmla="*/ 2730500 w 3300816"/>
                <a:gd name="connsiteY2" fmla="*/ 317500 h 1631950"/>
                <a:gd name="connsiteX3" fmla="*/ 1860550 w 3300816"/>
                <a:gd name="connsiteY3" fmla="*/ 215900 h 1631950"/>
                <a:gd name="connsiteX4" fmla="*/ 2000250 w 3300816"/>
                <a:gd name="connsiteY4" fmla="*/ 0 h 1631950"/>
                <a:gd name="connsiteX0" fmla="*/ 0 w 3300816"/>
                <a:gd name="connsiteY0" fmla="*/ 1631950 h 1631950"/>
                <a:gd name="connsiteX1" fmla="*/ 3143250 w 3300816"/>
                <a:gd name="connsiteY1" fmla="*/ 762000 h 1631950"/>
                <a:gd name="connsiteX2" fmla="*/ 2730500 w 3300816"/>
                <a:gd name="connsiteY2" fmla="*/ 317500 h 1631950"/>
                <a:gd name="connsiteX3" fmla="*/ 1860550 w 3300816"/>
                <a:gd name="connsiteY3" fmla="*/ 215900 h 1631950"/>
                <a:gd name="connsiteX4" fmla="*/ 2000250 w 3300816"/>
                <a:gd name="connsiteY4" fmla="*/ 0 h 1631950"/>
                <a:gd name="connsiteX0" fmla="*/ 0 w 3591125"/>
                <a:gd name="connsiteY0" fmla="*/ 1631950 h 1631950"/>
                <a:gd name="connsiteX1" fmla="*/ 3467100 w 3591125"/>
                <a:gd name="connsiteY1" fmla="*/ 660400 h 1631950"/>
                <a:gd name="connsiteX2" fmla="*/ 2730500 w 3591125"/>
                <a:gd name="connsiteY2" fmla="*/ 317500 h 1631950"/>
                <a:gd name="connsiteX3" fmla="*/ 1860550 w 3591125"/>
                <a:gd name="connsiteY3" fmla="*/ 215900 h 1631950"/>
                <a:gd name="connsiteX4" fmla="*/ 2000250 w 3591125"/>
                <a:gd name="connsiteY4" fmla="*/ 0 h 1631950"/>
                <a:gd name="connsiteX0" fmla="*/ 0 w 3591125"/>
                <a:gd name="connsiteY0" fmla="*/ 1670050 h 1670050"/>
                <a:gd name="connsiteX1" fmla="*/ 3467100 w 3591125"/>
                <a:gd name="connsiteY1" fmla="*/ 698500 h 1670050"/>
                <a:gd name="connsiteX2" fmla="*/ 2730500 w 3591125"/>
                <a:gd name="connsiteY2" fmla="*/ 355600 h 1670050"/>
                <a:gd name="connsiteX3" fmla="*/ 1860550 w 3591125"/>
                <a:gd name="connsiteY3" fmla="*/ 254000 h 1670050"/>
                <a:gd name="connsiteX4" fmla="*/ 1987550 w 3591125"/>
                <a:gd name="connsiteY4" fmla="*/ 0 h 1670050"/>
                <a:gd name="connsiteX0" fmla="*/ 0 w 3591505"/>
                <a:gd name="connsiteY0" fmla="*/ 1670050 h 1670050"/>
                <a:gd name="connsiteX1" fmla="*/ 3467100 w 3591505"/>
                <a:gd name="connsiteY1" fmla="*/ 698500 h 1670050"/>
                <a:gd name="connsiteX2" fmla="*/ 2730500 w 3591505"/>
                <a:gd name="connsiteY2" fmla="*/ 355600 h 1670050"/>
                <a:gd name="connsiteX3" fmla="*/ 1835150 w 3591505"/>
                <a:gd name="connsiteY3" fmla="*/ 222250 h 1670050"/>
                <a:gd name="connsiteX4" fmla="*/ 1987550 w 3591505"/>
                <a:gd name="connsiteY4" fmla="*/ 0 h 1670050"/>
                <a:gd name="connsiteX0" fmla="*/ 0 w 3599987"/>
                <a:gd name="connsiteY0" fmla="*/ 1670050 h 1670050"/>
                <a:gd name="connsiteX1" fmla="*/ 3467100 w 3599987"/>
                <a:gd name="connsiteY1" fmla="*/ 698500 h 1670050"/>
                <a:gd name="connsiteX2" fmla="*/ 2730500 w 3599987"/>
                <a:gd name="connsiteY2" fmla="*/ 355600 h 1670050"/>
                <a:gd name="connsiteX3" fmla="*/ 1835150 w 3599987"/>
                <a:gd name="connsiteY3" fmla="*/ 222250 h 1670050"/>
                <a:gd name="connsiteX4" fmla="*/ 1987550 w 3599987"/>
                <a:gd name="connsiteY4" fmla="*/ 0 h 1670050"/>
                <a:gd name="connsiteX0" fmla="*/ 0 w 3590747"/>
                <a:gd name="connsiteY0" fmla="*/ 1670050 h 1670050"/>
                <a:gd name="connsiteX1" fmla="*/ 3467100 w 3590747"/>
                <a:gd name="connsiteY1" fmla="*/ 698500 h 1670050"/>
                <a:gd name="connsiteX2" fmla="*/ 2730500 w 3590747"/>
                <a:gd name="connsiteY2" fmla="*/ 355600 h 1670050"/>
                <a:gd name="connsiteX3" fmla="*/ 1885950 w 3590747"/>
                <a:gd name="connsiteY3" fmla="*/ 222250 h 1670050"/>
                <a:gd name="connsiteX4" fmla="*/ 1987550 w 3590747"/>
                <a:gd name="connsiteY4" fmla="*/ 0 h 1670050"/>
                <a:gd name="connsiteX0" fmla="*/ 0 w 3593809"/>
                <a:gd name="connsiteY0" fmla="*/ 1670050 h 1670050"/>
                <a:gd name="connsiteX1" fmla="*/ 3467100 w 3593809"/>
                <a:gd name="connsiteY1" fmla="*/ 698500 h 1670050"/>
                <a:gd name="connsiteX2" fmla="*/ 2749550 w 3593809"/>
                <a:gd name="connsiteY2" fmla="*/ 368300 h 1670050"/>
                <a:gd name="connsiteX3" fmla="*/ 1885950 w 3593809"/>
                <a:gd name="connsiteY3" fmla="*/ 222250 h 1670050"/>
                <a:gd name="connsiteX4" fmla="*/ 1987550 w 3593809"/>
                <a:gd name="connsiteY4" fmla="*/ 0 h 1670050"/>
                <a:gd name="connsiteX0" fmla="*/ 0 w 3599899"/>
                <a:gd name="connsiteY0" fmla="*/ 1670050 h 1670050"/>
                <a:gd name="connsiteX1" fmla="*/ 3467100 w 3599899"/>
                <a:gd name="connsiteY1" fmla="*/ 698500 h 1670050"/>
                <a:gd name="connsiteX2" fmla="*/ 2749550 w 3599899"/>
                <a:gd name="connsiteY2" fmla="*/ 368300 h 1670050"/>
                <a:gd name="connsiteX3" fmla="*/ 1885950 w 3599899"/>
                <a:gd name="connsiteY3" fmla="*/ 222250 h 1670050"/>
                <a:gd name="connsiteX4" fmla="*/ 1987550 w 3599899"/>
                <a:gd name="connsiteY4" fmla="*/ 0 h 1670050"/>
                <a:gd name="connsiteX0" fmla="*/ 0 w 3559020"/>
                <a:gd name="connsiteY0" fmla="*/ 1670050 h 1670050"/>
                <a:gd name="connsiteX1" fmla="*/ 3467100 w 3559020"/>
                <a:gd name="connsiteY1" fmla="*/ 698500 h 1670050"/>
                <a:gd name="connsiteX2" fmla="*/ 2749550 w 3559020"/>
                <a:gd name="connsiteY2" fmla="*/ 368300 h 1670050"/>
                <a:gd name="connsiteX3" fmla="*/ 1885950 w 3559020"/>
                <a:gd name="connsiteY3" fmla="*/ 222250 h 1670050"/>
                <a:gd name="connsiteX4" fmla="*/ 1987550 w 3559020"/>
                <a:gd name="connsiteY4" fmla="*/ 0 h 1670050"/>
                <a:gd name="connsiteX0" fmla="*/ 0 w 3566061"/>
                <a:gd name="connsiteY0" fmla="*/ 1670050 h 1670050"/>
                <a:gd name="connsiteX1" fmla="*/ 3467100 w 3566061"/>
                <a:gd name="connsiteY1" fmla="*/ 698500 h 1670050"/>
                <a:gd name="connsiteX2" fmla="*/ 2749550 w 3566061"/>
                <a:gd name="connsiteY2" fmla="*/ 368300 h 1670050"/>
                <a:gd name="connsiteX3" fmla="*/ 1885950 w 3566061"/>
                <a:gd name="connsiteY3" fmla="*/ 222250 h 1670050"/>
                <a:gd name="connsiteX4" fmla="*/ 1987550 w 3566061"/>
                <a:gd name="connsiteY4" fmla="*/ 0 h 1670050"/>
                <a:gd name="connsiteX0" fmla="*/ 0 w 3599899"/>
                <a:gd name="connsiteY0" fmla="*/ 1670050 h 1670050"/>
                <a:gd name="connsiteX1" fmla="*/ 3467100 w 3599899"/>
                <a:gd name="connsiteY1" fmla="*/ 698500 h 1670050"/>
                <a:gd name="connsiteX2" fmla="*/ 2749550 w 3599899"/>
                <a:gd name="connsiteY2" fmla="*/ 349250 h 1670050"/>
                <a:gd name="connsiteX3" fmla="*/ 1885950 w 3599899"/>
                <a:gd name="connsiteY3" fmla="*/ 222250 h 1670050"/>
                <a:gd name="connsiteX4" fmla="*/ 1987550 w 3599899"/>
                <a:gd name="connsiteY4" fmla="*/ 0 h 1670050"/>
                <a:gd name="connsiteX0" fmla="*/ 0 w 3566061"/>
                <a:gd name="connsiteY0" fmla="*/ 1670050 h 1670050"/>
                <a:gd name="connsiteX1" fmla="*/ 3467100 w 3566061"/>
                <a:gd name="connsiteY1" fmla="*/ 698500 h 1670050"/>
                <a:gd name="connsiteX2" fmla="*/ 2749550 w 3566061"/>
                <a:gd name="connsiteY2" fmla="*/ 349250 h 1670050"/>
                <a:gd name="connsiteX3" fmla="*/ 1885950 w 3566061"/>
                <a:gd name="connsiteY3" fmla="*/ 222250 h 1670050"/>
                <a:gd name="connsiteX4" fmla="*/ 1987550 w 3566061"/>
                <a:gd name="connsiteY4" fmla="*/ 0 h 1670050"/>
                <a:gd name="connsiteX0" fmla="*/ 0 w 3563705"/>
                <a:gd name="connsiteY0" fmla="*/ 1670050 h 1670050"/>
                <a:gd name="connsiteX1" fmla="*/ 3467100 w 3563705"/>
                <a:gd name="connsiteY1" fmla="*/ 698500 h 1670050"/>
                <a:gd name="connsiteX2" fmla="*/ 2749550 w 3563705"/>
                <a:gd name="connsiteY2" fmla="*/ 349250 h 1670050"/>
                <a:gd name="connsiteX3" fmla="*/ 1885950 w 3563705"/>
                <a:gd name="connsiteY3" fmla="*/ 222250 h 1670050"/>
                <a:gd name="connsiteX4" fmla="*/ 1987550 w 3563705"/>
                <a:gd name="connsiteY4" fmla="*/ 0 h 1670050"/>
                <a:gd name="connsiteX0" fmla="*/ 0 w 3563705"/>
                <a:gd name="connsiteY0" fmla="*/ 1670050 h 1670050"/>
                <a:gd name="connsiteX1" fmla="*/ 3467100 w 3563705"/>
                <a:gd name="connsiteY1" fmla="*/ 698500 h 1670050"/>
                <a:gd name="connsiteX2" fmla="*/ 2749550 w 3563705"/>
                <a:gd name="connsiteY2" fmla="*/ 349250 h 1670050"/>
                <a:gd name="connsiteX3" fmla="*/ 1885950 w 3563705"/>
                <a:gd name="connsiteY3" fmla="*/ 222250 h 1670050"/>
                <a:gd name="connsiteX4" fmla="*/ 1987550 w 3563705"/>
                <a:gd name="connsiteY4" fmla="*/ 0 h 1670050"/>
                <a:gd name="connsiteX0" fmla="*/ 0 w 3539057"/>
                <a:gd name="connsiteY0" fmla="*/ 1570037 h 1570037"/>
                <a:gd name="connsiteX1" fmla="*/ 3409950 w 3539057"/>
                <a:gd name="connsiteY1" fmla="*/ 698500 h 1570037"/>
                <a:gd name="connsiteX2" fmla="*/ 2692400 w 3539057"/>
                <a:gd name="connsiteY2" fmla="*/ 349250 h 1570037"/>
                <a:gd name="connsiteX3" fmla="*/ 1828800 w 3539057"/>
                <a:gd name="connsiteY3" fmla="*/ 222250 h 1570037"/>
                <a:gd name="connsiteX4" fmla="*/ 1930400 w 3539057"/>
                <a:gd name="connsiteY4" fmla="*/ 0 h 1570037"/>
                <a:gd name="connsiteX0" fmla="*/ 0 w 3513710"/>
                <a:gd name="connsiteY0" fmla="*/ 1536699 h 1536699"/>
                <a:gd name="connsiteX1" fmla="*/ 3386137 w 3513710"/>
                <a:gd name="connsiteY1" fmla="*/ 698500 h 1536699"/>
                <a:gd name="connsiteX2" fmla="*/ 2668587 w 3513710"/>
                <a:gd name="connsiteY2" fmla="*/ 349250 h 1536699"/>
                <a:gd name="connsiteX3" fmla="*/ 1804987 w 3513710"/>
                <a:gd name="connsiteY3" fmla="*/ 222250 h 1536699"/>
                <a:gd name="connsiteX4" fmla="*/ 1906587 w 3513710"/>
                <a:gd name="connsiteY4" fmla="*/ 0 h 1536699"/>
                <a:gd name="connsiteX0" fmla="*/ 0 w 3500193"/>
                <a:gd name="connsiteY0" fmla="*/ 1511299 h 1511299"/>
                <a:gd name="connsiteX1" fmla="*/ 3373437 w 3500193"/>
                <a:gd name="connsiteY1" fmla="*/ 698500 h 1511299"/>
                <a:gd name="connsiteX2" fmla="*/ 2655887 w 3500193"/>
                <a:gd name="connsiteY2" fmla="*/ 349250 h 1511299"/>
                <a:gd name="connsiteX3" fmla="*/ 1792287 w 3500193"/>
                <a:gd name="connsiteY3" fmla="*/ 222250 h 1511299"/>
                <a:gd name="connsiteX4" fmla="*/ 1893887 w 3500193"/>
                <a:gd name="connsiteY4" fmla="*/ 0 h 1511299"/>
                <a:gd name="connsiteX0" fmla="*/ 0 w 3500193"/>
                <a:gd name="connsiteY0" fmla="*/ 1511299 h 1511299"/>
                <a:gd name="connsiteX1" fmla="*/ 3373437 w 3500193"/>
                <a:gd name="connsiteY1" fmla="*/ 698500 h 1511299"/>
                <a:gd name="connsiteX2" fmla="*/ 2655887 w 3500193"/>
                <a:gd name="connsiteY2" fmla="*/ 349250 h 1511299"/>
                <a:gd name="connsiteX3" fmla="*/ 1792287 w 3500193"/>
                <a:gd name="connsiteY3" fmla="*/ 222250 h 1511299"/>
                <a:gd name="connsiteX4" fmla="*/ 1893887 w 3500193"/>
                <a:gd name="connsiteY4" fmla="*/ 0 h 1511299"/>
                <a:gd name="connsiteX0" fmla="*/ 0 w 3500193"/>
                <a:gd name="connsiteY0" fmla="*/ 1511299 h 1511299"/>
                <a:gd name="connsiteX1" fmla="*/ 3373437 w 3500193"/>
                <a:gd name="connsiteY1" fmla="*/ 698500 h 1511299"/>
                <a:gd name="connsiteX2" fmla="*/ 2655887 w 3500193"/>
                <a:gd name="connsiteY2" fmla="*/ 349250 h 1511299"/>
                <a:gd name="connsiteX3" fmla="*/ 1792287 w 3500193"/>
                <a:gd name="connsiteY3" fmla="*/ 222250 h 1511299"/>
                <a:gd name="connsiteX4" fmla="*/ 1893887 w 3500193"/>
                <a:gd name="connsiteY4" fmla="*/ 0 h 1511299"/>
                <a:gd name="connsiteX0" fmla="*/ 0 w 3429485"/>
                <a:gd name="connsiteY0" fmla="*/ 1450546 h 1450546"/>
                <a:gd name="connsiteX1" fmla="*/ 3306992 w 3429485"/>
                <a:gd name="connsiteY1" fmla="*/ 698500 h 1450546"/>
                <a:gd name="connsiteX2" fmla="*/ 2589442 w 3429485"/>
                <a:gd name="connsiteY2" fmla="*/ 349250 h 1450546"/>
                <a:gd name="connsiteX3" fmla="*/ 1725842 w 3429485"/>
                <a:gd name="connsiteY3" fmla="*/ 222250 h 1450546"/>
                <a:gd name="connsiteX4" fmla="*/ 1827442 w 3429485"/>
                <a:gd name="connsiteY4" fmla="*/ 0 h 1450546"/>
                <a:gd name="connsiteX0" fmla="*/ 0 w 3470276"/>
                <a:gd name="connsiteY0" fmla="*/ 1473913 h 1473913"/>
                <a:gd name="connsiteX1" fmla="*/ 3345326 w 3470276"/>
                <a:gd name="connsiteY1" fmla="*/ 698500 h 1473913"/>
                <a:gd name="connsiteX2" fmla="*/ 2627776 w 3470276"/>
                <a:gd name="connsiteY2" fmla="*/ 349250 h 1473913"/>
                <a:gd name="connsiteX3" fmla="*/ 1764176 w 3470276"/>
                <a:gd name="connsiteY3" fmla="*/ 222250 h 1473913"/>
                <a:gd name="connsiteX4" fmla="*/ 1865776 w 3470276"/>
                <a:gd name="connsiteY4" fmla="*/ 0 h 1473913"/>
                <a:gd name="connsiteX0" fmla="*/ 0 w 3470276"/>
                <a:gd name="connsiteY0" fmla="*/ 1539380 h 1539380"/>
                <a:gd name="connsiteX1" fmla="*/ 3345326 w 3470276"/>
                <a:gd name="connsiteY1" fmla="*/ 763967 h 1539380"/>
                <a:gd name="connsiteX2" fmla="*/ 2627776 w 3470276"/>
                <a:gd name="connsiteY2" fmla="*/ 414717 h 1539380"/>
                <a:gd name="connsiteX3" fmla="*/ 1764176 w 3470276"/>
                <a:gd name="connsiteY3" fmla="*/ 287717 h 1539380"/>
                <a:gd name="connsiteX4" fmla="*/ 1894417 w 3470276"/>
                <a:gd name="connsiteY4" fmla="*/ 0 h 153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0276" h="1539380">
                  <a:moveTo>
                    <a:pt x="0" y="1539380"/>
                  </a:moveTo>
                  <a:cubicBezTo>
                    <a:pt x="296333" y="934542"/>
                    <a:pt x="2907363" y="951411"/>
                    <a:pt x="3345326" y="763967"/>
                  </a:cubicBezTo>
                  <a:cubicBezTo>
                    <a:pt x="3783289" y="576523"/>
                    <a:pt x="2954801" y="455992"/>
                    <a:pt x="2627776" y="414717"/>
                  </a:cubicBezTo>
                  <a:cubicBezTo>
                    <a:pt x="2300751" y="373442"/>
                    <a:pt x="1891176" y="345925"/>
                    <a:pt x="1764176" y="287717"/>
                  </a:cubicBezTo>
                  <a:cubicBezTo>
                    <a:pt x="1637176" y="229509"/>
                    <a:pt x="1763713" y="81491"/>
                    <a:pt x="1894417" y="0"/>
                  </a:cubicBezTo>
                </a:path>
              </a:pathLst>
            </a:custGeom>
            <a:noFill/>
            <a:ln w="34925">
              <a:solidFill>
                <a:schemeClr val="bg1"/>
              </a:solidFill>
              <a:prstDash val="lg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32869" y="6477000"/>
              <a:ext cx="9754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prstClr val="black"/>
                  </a:solidFill>
                </a:rPr>
                <a:t>Your Logo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440222" y="5244066"/>
            <a:ext cx="1655064" cy="1572768"/>
            <a:chOff x="1139143" y="8794"/>
            <a:chExt cx="1713977" cy="151196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345" r="3310" b="32138"/>
            <a:stretch/>
          </p:blipFill>
          <p:spPr>
            <a:xfrm>
              <a:off x="1139143" y="1069889"/>
              <a:ext cx="1713977" cy="450872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1" name="Oval 10"/>
            <p:cNvSpPr/>
            <p:nvPr/>
          </p:nvSpPr>
          <p:spPr>
            <a:xfrm>
              <a:off x="1315953" y="8794"/>
              <a:ext cx="1429862" cy="1356065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gradFill>
                <a:gsLst>
                  <a:gs pos="25000">
                    <a:schemeClr val="bg2">
                      <a:lumMod val="65000"/>
                    </a:schemeClr>
                  </a:gs>
                  <a:gs pos="0">
                    <a:schemeClr val="tx2"/>
                  </a:gs>
                  <a:gs pos="75000">
                    <a:schemeClr val="bg2">
                      <a:lumMod val="65000"/>
                    </a:schemeClr>
                  </a:gs>
                  <a:gs pos="50000">
                    <a:schemeClr val="tx2"/>
                  </a:gs>
                  <a:gs pos="100000">
                    <a:schemeClr val="tx2">
                      <a:lumMod val="95000"/>
                      <a:lumOff val="5000"/>
                    </a:schemeClr>
                  </a:gs>
                </a:gsLst>
                <a:lin ang="5400000" scaled="0"/>
              </a:gradFill>
            </a:ln>
            <a:effectLst>
              <a:innerShdw blurRad="317500">
                <a:schemeClr val="tx1"/>
              </a:innerShdw>
              <a:reflection blurRad="6350" stA="52000" endA="300" endPos="2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Oval 7"/>
            <p:cNvSpPr/>
            <p:nvPr/>
          </p:nvSpPr>
          <p:spPr>
            <a:xfrm>
              <a:off x="1402979" y="25373"/>
              <a:ext cx="1249845" cy="591530"/>
            </a:xfrm>
            <a:custGeom>
              <a:avLst/>
              <a:gdLst>
                <a:gd name="connsiteX0" fmla="*/ 0 w 1875335"/>
                <a:gd name="connsiteY0" fmla="*/ 937668 h 1875335"/>
                <a:gd name="connsiteX1" fmla="*/ 937668 w 1875335"/>
                <a:gd name="connsiteY1" fmla="*/ 0 h 1875335"/>
                <a:gd name="connsiteX2" fmla="*/ 1875336 w 1875335"/>
                <a:gd name="connsiteY2" fmla="*/ 937668 h 1875335"/>
                <a:gd name="connsiteX3" fmla="*/ 937668 w 1875335"/>
                <a:gd name="connsiteY3" fmla="*/ 1875336 h 1875335"/>
                <a:gd name="connsiteX4" fmla="*/ 0 w 1875335"/>
                <a:gd name="connsiteY4" fmla="*/ 937668 h 1875335"/>
                <a:gd name="connsiteX0" fmla="*/ 0 w 1875336"/>
                <a:gd name="connsiteY0" fmla="*/ 937668 h 937668"/>
                <a:gd name="connsiteX1" fmla="*/ 937668 w 1875336"/>
                <a:gd name="connsiteY1" fmla="*/ 0 h 937668"/>
                <a:gd name="connsiteX2" fmla="*/ 1875336 w 1875336"/>
                <a:gd name="connsiteY2" fmla="*/ 937668 h 937668"/>
                <a:gd name="connsiteX3" fmla="*/ 0 w 1875336"/>
                <a:gd name="connsiteY3" fmla="*/ 937668 h 93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5336" h="937668">
                  <a:moveTo>
                    <a:pt x="0" y="937668"/>
                  </a:moveTo>
                  <a:cubicBezTo>
                    <a:pt x="0" y="419808"/>
                    <a:pt x="419808" y="0"/>
                    <a:pt x="937668" y="0"/>
                  </a:cubicBezTo>
                  <a:cubicBezTo>
                    <a:pt x="1455528" y="0"/>
                    <a:pt x="1875336" y="419808"/>
                    <a:pt x="1875336" y="937668"/>
                  </a:cubicBezTo>
                  <a:cubicBezTo>
                    <a:pt x="1719058" y="1093946"/>
                    <a:pt x="156278" y="1093946"/>
                    <a:pt x="0" y="937668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89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867400" y="3352800"/>
            <a:ext cx="1563624" cy="1481328"/>
            <a:chOff x="1139143" y="8794"/>
            <a:chExt cx="1713977" cy="1511967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345" r="3310" b="32138"/>
            <a:stretch/>
          </p:blipFill>
          <p:spPr>
            <a:xfrm>
              <a:off x="1139143" y="1069889"/>
              <a:ext cx="1713977" cy="450872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6" name="Oval 15"/>
            <p:cNvSpPr/>
            <p:nvPr/>
          </p:nvSpPr>
          <p:spPr>
            <a:xfrm>
              <a:off x="1315953" y="8794"/>
              <a:ext cx="1429862" cy="135606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gradFill>
                <a:gsLst>
                  <a:gs pos="25000">
                    <a:schemeClr val="bg2">
                      <a:lumMod val="65000"/>
                    </a:schemeClr>
                  </a:gs>
                  <a:gs pos="0">
                    <a:schemeClr val="tx2"/>
                  </a:gs>
                  <a:gs pos="75000">
                    <a:schemeClr val="bg2">
                      <a:lumMod val="65000"/>
                    </a:schemeClr>
                  </a:gs>
                  <a:gs pos="50000">
                    <a:schemeClr val="tx2"/>
                  </a:gs>
                  <a:gs pos="100000">
                    <a:schemeClr val="tx2"/>
                  </a:gs>
                </a:gsLst>
                <a:lin ang="5400000" scaled="0"/>
              </a:gradFill>
            </a:ln>
            <a:effectLst>
              <a:innerShdw blurRad="317500">
                <a:schemeClr val="tx1"/>
              </a:innerShdw>
              <a:reflection blurRad="6350" stA="52000" endA="300" endPos="2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Oval 7"/>
            <p:cNvSpPr/>
            <p:nvPr/>
          </p:nvSpPr>
          <p:spPr>
            <a:xfrm>
              <a:off x="1402979" y="25373"/>
              <a:ext cx="1249845" cy="591530"/>
            </a:xfrm>
            <a:custGeom>
              <a:avLst/>
              <a:gdLst>
                <a:gd name="connsiteX0" fmla="*/ 0 w 1875335"/>
                <a:gd name="connsiteY0" fmla="*/ 937668 h 1875335"/>
                <a:gd name="connsiteX1" fmla="*/ 937668 w 1875335"/>
                <a:gd name="connsiteY1" fmla="*/ 0 h 1875335"/>
                <a:gd name="connsiteX2" fmla="*/ 1875336 w 1875335"/>
                <a:gd name="connsiteY2" fmla="*/ 937668 h 1875335"/>
                <a:gd name="connsiteX3" fmla="*/ 937668 w 1875335"/>
                <a:gd name="connsiteY3" fmla="*/ 1875336 h 1875335"/>
                <a:gd name="connsiteX4" fmla="*/ 0 w 1875335"/>
                <a:gd name="connsiteY4" fmla="*/ 937668 h 1875335"/>
                <a:gd name="connsiteX0" fmla="*/ 0 w 1875336"/>
                <a:gd name="connsiteY0" fmla="*/ 937668 h 937668"/>
                <a:gd name="connsiteX1" fmla="*/ 937668 w 1875336"/>
                <a:gd name="connsiteY1" fmla="*/ 0 h 937668"/>
                <a:gd name="connsiteX2" fmla="*/ 1875336 w 1875336"/>
                <a:gd name="connsiteY2" fmla="*/ 937668 h 937668"/>
                <a:gd name="connsiteX3" fmla="*/ 0 w 1875336"/>
                <a:gd name="connsiteY3" fmla="*/ 937668 h 93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5336" h="937668">
                  <a:moveTo>
                    <a:pt x="0" y="937668"/>
                  </a:moveTo>
                  <a:cubicBezTo>
                    <a:pt x="0" y="419808"/>
                    <a:pt x="419808" y="0"/>
                    <a:pt x="937668" y="0"/>
                  </a:cubicBezTo>
                  <a:cubicBezTo>
                    <a:pt x="1455528" y="0"/>
                    <a:pt x="1875336" y="419808"/>
                    <a:pt x="1875336" y="937668"/>
                  </a:cubicBezTo>
                  <a:cubicBezTo>
                    <a:pt x="1719058" y="1093946"/>
                    <a:pt x="156278" y="1093946"/>
                    <a:pt x="0" y="937668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89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856922" y="1887295"/>
            <a:ext cx="1382480" cy="1298282"/>
            <a:chOff x="1139143" y="8794"/>
            <a:chExt cx="1713977" cy="151196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345" r="3310" b="32138"/>
            <a:stretch/>
          </p:blipFill>
          <p:spPr>
            <a:xfrm>
              <a:off x="1139143" y="1069889"/>
              <a:ext cx="1713977" cy="450872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20" name="Oval 19"/>
            <p:cNvSpPr/>
            <p:nvPr/>
          </p:nvSpPr>
          <p:spPr>
            <a:xfrm>
              <a:off x="1315953" y="8794"/>
              <a:ext cx="1429862" cy="1356065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gradFill>
                <a:gsLst>
                  <a:gs pos="25000">
                    <a:schemeClr val="bg2">
                      <a:lumMod val="65000"/>
                    </a:schemeClr>
                  </a:gs>
                  <a:gs pos="0">
                    <a:schemeClr val="tx2"/>
                  </a:gs>
                  <a:gs pos="75000">
                    <a:schemeClr val="bg2">
                      <a:lumMod val="65000"/>
                    </a:schemeClr>
                  </a:gs>
                  <a:gs pos="50000">
                    <a:schemeClr val="tx2"/>
                  </a:gs>
                  <a:gs pos="100000">
                    <a:schemeClr val="tx2">
                      <a:lumMod val="95000"/>
                      <a:lumOff val="5000"/>
                    </a:schemeClr>
                  </a:gs>
                </a:gsLst>
                <a:lin ang="5400000" scaled="0"/>
              </a:gradFill>
            </a:ln>
            <a:effectLst>
              <a:innerShdw blurRad="317500">
                <a:schemeClr val="tx1"/>
              </a:innerShdw>
              <a:reflection blurRad="6350" stA="52000" endA="300" endPos="2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Oval 7"/>
            <p:cNvSpPr/>
            <p:nvPr/>
          </p:nvSpPr>
          <p:spPr>
            <a:xfrm>
              <a:off x="1402979" y="25373"/>
              <a:ext cx="1249845" cy="591530"/>
            </a:xfrm>
            <a:custGeom>
              <a:avLst/>
              <a:gdLst>
                <a:gd name="connsiteX0" fmla="*/ 0 w 1875335"/>
                <a:gd name="connsiteY0" fmla="*/ 937668 h 1875335"/>
                <a:gd name="connsiteX1" fmla="*/ 937668 w 1875335"/>
                <a:gd name="connsiteY1" fmla="*/ 0 h 1875335"/>
                <a:gd name="connsiteX2" fmla="*/ 1875336 w 1875335"/>
                <a:gd name="connsiteY2" fmla="*/ 937668 h 1875335"/>
                <a:gd name="connsiteX3" fmla="*/ 937668 w 1875335"/>
                <a:gd name="connsiteY3" fmla="*/ 1875336 h 1875335"/>
                <a:gd name="connsiteX4" fmla="*/ 0 w 1875335"/>
                <a:gd name="connsiteY4" fmla="*/ 937668 h 1875335"/>
                <a:gd name="connsiteX0" fmla="*/ 0 w 1875336"/>
                <a:gd name="connsiteY0" fmla="*/ 937668 h 937668"/>
                <a:gd name="connsiteX1" fmla="*/ 937668 w 1875336"/>
                <a:gd name="connsiteY1" fmla="*/ 0 h 937668"/>
                <a:gd name="connsiteX2" fmla="*/ 1875336 w 1875336"/>
                <a:gd name="connsiteY2" fmla="*/ 937668 h 937668"/>
                <a:gd name="connsiteX3" fmla="*/ 0 w 1875336"/>
                <a:gd name="connsiteY3" fmla="*/ 937668 h 93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5336" h="937668">
                  <a:moveTo>
                    <a:pt x="0" y="937668"/>
                  </a:moveTo>
                  <a:cubicBezTo>
                    <a:pt x="0" y="419808"/>
                    <a:pt x="419808" y="0"/>
                    <a:pt x="937668" y="0"/>
                  </a:cubicBezTo>
                  <a:cubicBezTo>
                    <a:pt x="1455528" y="0"/>
                    <a:pt x="1875336" y="419808"/>
                    <a:pt x="1875336" y="937668"/>
                  </a:cubicBezTo>
                  <a:cubicBezTo>
                    <a:pt x="1719058" y="1093946"/>
                    <a:pt x="156278" y="1093946"/>
                    <a:pt x="0" y="937668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89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175330" y="762000"/>
            <a:ext cx="1168070" cy="1096930"/>
            <a:chOff x="1139143" y="8794"/>
            <a:chExt cx="1713977" cy="151196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345" r="3310" b="32138"/>
            <a:stretch/>
          </p:blipFill>
          <p:spPr>
            <a:xfrm>
              <a:off x="1139143" y="1069889"/>
              <a:ext cx="1713977" cy="450872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24" name="Oval 23"/>
            <p:cNvSpPr/>
            <p:nvPr/>
          </p:nvSpPr>
          <p:spPr>
            <a:xfrm>
              <a:off x="1315952" y="8794"/>
              <a:ext cx="1429863" cy="1356064"/>
            </a:xfrm>
            <a:prstGeom prst="ellipse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gradFill>
                <a:gsLst>
                  <a:gs pos="25000">
                    <a:schemeClr val="bg2">
                      <a:lumMod val="65000"/>
                    </a:schemeClr>
                  </a:gs>
                  <a:gs pos="0">
                    <a:schemeClr val="tx1"/>
                  </a:gs>
                  <a:gs pos="75000">
                    <a:schemeClr val="bg2">
                      <a:lumMod val="65000"/>
                    </a:schemeClr>
                  </a:gs>
                  <a:gs pos="50000">
                    <a:schemeClr val="tx2"/>
                  </a:gs>
                  <a:gs pos="100000">
                    <a:schemeClr val="tx2">
                      <a:lumMod val="95000"/>
                      <a:lumOff val="5000"/>
                    </a:schemeClr>
                  </a:gs>
                </a:gsLst>
                <a:lin ang="5400000" scaled="0"/>
              </a:gradFill>
            </a:ln>
            <a:effectLst>
              <a:innerShdw blurRad="317500">
                <a:schemeClr val="tx1"/>
              </a:innerShdw>
              <a:reflection blurRad="6350" stA="52000" endA="300" endPos="2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Oval 7"/>
            <p:cNvSpPr/>
            <p:nvPr/>
          </p:nvSpPr>
          <p:spPr>
            <a:xfrm>
              <a:off x="1402979" y="25373"/>
              <a:ext cx="1249845" cy="591530"/>
            </a:xfrm>
            <a:custGeom>
              <a:avLst/>
              <a:gdLst>
                <a:gd name="connsiteX0" fmla="*/ 0 w 1875335"/>
                <a:gd name="connsiteY0" fmla="*/ 937668 h 1875335"/>
                <a:gd name="connsiteX1" fmla="*/ 937668 w 1875335"/>
                <a:gd name="connsiteY1" fmla="*/ 0 h 1875335"/>
                <a:gd name="connsiteX2" fmla="*/ 1875336 w 1875335"/>
                <a:gd name="connsiteY2" fmla="*/ 937668 h 1875335"/>
                <a:gd name="connsiteX3" fmla="*/ 937668 w 1875335"/>
                <a:gd name="connsiteY3" fmla="*/ 1875336 h 1875335"/>
                <a:gd name="connsiteX4" fmla="*/ 0 w 1875335"/>
                <a:gd name="connsiteY4" fmla="*/ 937668 h 1875335"/>
                <a:gd name="connsiteX0" fmla="*/ 0 w 1875336"/>
                <a:gd name="connsiteY0" fmla="*/ 937668 h 937668"/>
                <a:gd name="connsiteX1" fmla="*/ 937668 w 1875336"/>
                <a:gd name="connsiteY1" fmla="*/ 0 h 937668"/>
                <a:gd name="connsiteX2" fmla="*/ 1875336 w 1875336"/>
                <a:gd name="connsiteY2" fmla="*/ 937668 h 937668"/>
                <a:gd name="connsiteX3" fmla="*/ 0 w 1875336"/>
                <a:gd name="connsiteY3" fmla="*/ 937668 h 93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5336" h="937668">
                  <a:moveTo>
                    <a:pt x="0" y="937668"/>
                  </a:moveTo>
                  <a:cubicBezTo>
                    <a:pt x="0" y="419808"/>
                    <a:pt x="419808" y="0"/>
                    <a:pt x="937668" y="0"/>
                  </a:cubicBezTo>
                  <a:cubicBezTo>
                    <a:pt x="1455528" y="0"/>
                    <a:pt x="1875336" y="419808"/>
                    <a:pt x="1875336" y="937668"/>
                  </a:cubicBezTo>
                  <a:cubicBezTo>
                    <a:pt x="1719058" y="1093946"/>
                    <a:pt x="156278" y="1093946"/>
                    <a:pt x="0" y="937668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89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5943600" y="5710186"/>
            <a:ext cx="1435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effectLst>
                  <a:reflection blurRad="6350" stA="55000" endA="300" endPos="45500" dir="5400000" sy="-100000" algn="bl" rotWithShape="0"/>
                </a:effectLst>
              </a:rPr>
              <a:t>Nov ’17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97317" y="3896380"/>
            <a:ext cx="12986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effectLst>
                  <a:reflection blurRad="6350" stA="55000" endA="300" endPos="45500" dir="5400000" sy="-100000" algn="bl" rotWithShape="0"/>
                </a:effectLst>
              </a:rPr>
              <a:t>Dec ‘17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094704" y="2514600"/>
            <a:ext cx="1315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effectLst>
                  <a:reflection blurRad="6350" stA="55000" endA="300" endPos="45500" dir="5400000" sy="-100000" algn="bl" rotWithShape="0"/>
                </a:effectLst>
              </a:rPr>
              <a:t>Jan ‘18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283772" y="1367135"/>
            <a:ext cx="1297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prstClr val="white"/>
                </a:solidFill>
                <a:effectLst>
                  <a:reflection blurRad="6350" stA="55000" endA="300" endPos="45500" dir="5400000" sy="-100000" algn="bl" rotWithShape="0"/>
                </a:effectLst>
              </a:rPr>
              <a:t>Feb ‘18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569100" y="590490"/>
            <a:ext cx="1203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  <a:effectLst>
                  <a:reflection blurRad="6350" stA="55000" endA="300" endPos="45500" dir="5400000" sy="-100000" algn="bl" rotWithShape="0"/>
                </a:effectLst>
              </a:rPr>
              <a:t>Mar ‘18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37390" y="5470199"/>
            <a:ext cx="4926015" cy="1567272"/>
            <a:chOff x="-104896" y="990605"/>
            <a:chExt cx="2695696" cy="1674853"/>
          </a:xfrm>
        </p:grpSpPr>
        <p:grpSp>
          <p:nvGrpSpPr>
            <p:cNvPr id="37" name="Group 36"/>
            <p:cNvGrpSpPr/>
            <p:nvPr/>
          </p:nvGrpSpPr>
          <p:grpSpPr>
            <a:xfrm>
              <a:off x="-104896" y="1089818"/>
              <a:ext cx="1911389" cy="1575640"/>
              <a:chOff x="126964" y="4826176"/>
              <a:chExt cx="1494406" cy="1575640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126964" y="4826176"/>
                <a:ext cx="1494406" cy="3617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prstClr val="black"/>
                    </a:solidFill>
                  </a:rPr>
                  <a:t>Finalize Handbook Design &amp; Vetting </a:t>
                </a: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55806" y="5151985"/>
                <a:ext cx="1268670" cy="1249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prstClr val="black"/>
                    </a:solidFill>
                    <a:cs typeface="Arial" pitchFamily="34" charset="0"/>
                  </a:rPr>
                  <a:t>Complete information gathering, review with </a:t>
                </a:r>
                <a:r>
                  <a:rPr lang="en-US" sz="1400" dirty="0" err="1">
                    <a:solidFill>
                      <a:prstClr val="black"/>
                    </a:solidFill>
                    <a:cs typeface="Arial" pitchFamily="34" charset="0"/>
                  </a:rPr>
                  <a:t>Citigold</a:t>
                </a:r>
                <a:r>
                  <a:rPr lang="en-US" sz="1400" dirty="0">
                    <a:solidFill>
                      <a:prstClr val="black"/>
                    </a:solidFill>
                    <a:cs typeface="Arial" pitchFamily="34" charset="0"/>
                  </a:rPr>
                  <a:t> advisor, legal and PR review </a:t>
                </a:r>
              </a:p>
              <a:p>
                <a:r>
                  <a:rPr lang="en-US" sz="1400" dirty="0">
                    <a:solidFill>
                      <a:prstClr val="black"/>
                    </a:solidFill>
                    <a:cs typeface="Arial" pitchFamily="34" charset="0"/>
                  </a:rPr>
                  <a:t>(Completion target – end of Q4 ‘18)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4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 flipH="1">
              <a:off x="1766768" y="990605"/>
              <a:ext cx="824032" cy="922020"/>
              <a:chOff x="5624945" y="1780315"/>
              <a:chExt cx="824032" cy="922020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>
                <a:off x="5624945" y="2182090"/>
                <a:ext cx="824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5400000">
                <a:off x="5987967" y="2241325"/>
                <a:ext cx="9220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32"/>
          <p:cNvGrpSpPr/>
          <p:nvPr/>
        </p:nvGrpSpPr>
        <p:grpSpPr>
          <a:xfrm>
            <a:off x="4648199" y="1515899"/>
            <a:ext cx="4399814" cy="1303502"/>
            <a:chOff x="-3630929" y="4218213"/>
            <a:chExt cx="7422010" cy="853554"/>
          </a:xfrm>
        </p:grpSpPr>
        <p:grpSp>
          <p:nvGrpSpPr>
            <p:cNvPr id="45" name="Group 44"/>
            <p:cNvGrpSpPr/>
            <p:nvPr/>
          </p:nvGrpSpPr>
          <p:grpSpPr>
            <a:xfrm>
              <a:off x="234942" y="4218213"/>
              <a:ext cx="3556139" cy="853554"/>
              <a:chOff x="-1335052" y="4754171"/>
              <a:chExt cx="2780341" cy="853554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-1335052" y="4754171"/>
                <a:ext cx="236883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prstClr val="black"/>
                    </a:solidFill>
                  </a:rPr>
                  <a:t>Handbook Printing &amp; Distribution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-1333137" y="5084505"/>
                <a:ext cx="277842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prstClr val="black"/>
                    </a:solidFill>
                    <a:cs typeface="Arial" pitchFamily="34" charset="0"/>
                  </a:rPr>
                  <a:t>Print through Citi print services and distribute to Combat2College Veteran Study Centers</a:t>
                </a: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 flipH="1">
              <a:off x="-3630929" y="4340571"/>
              <a:ext cx="3779110" cy="584483"/>
              <a:chOff x="10277364" y="1929881"/>
              <a:chExt cx="3779110" cy="584483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>
                <a:off x="10277364" y="2256568"/>
                <a:ext cx="377911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>
                <a:off x="10284474" y="1929881"/>
                <a:ext cx="0" cy="5844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Group 73"/>
          <p:cNvGrpSpPr/>
          <p:nvPr/>
        </p:nvGrpSpPr>
        <p:grpSpPr>
          <a:xfrm>
            <a:off x="1788411" y="3638984"/>
            <a:ext cx="3008906" cy="1695015"/>
            <a:chOff x="824804" y="3338274"/>
            <a:chExt cx="2959532" cy="1170945"/>
          </a:xfrm>
        </p:grpSpPr>
        <p:grpSp>
          <p:nvGrpSpPr>
            <p:cNvPr id="56" name="Group 55"/>
            <p:cNvGrpSpPr/>
            <p:nvPr/>
          </p:nvGrpSpPr>
          <p:grpSpPr>
            <a:xfrm>
              <a:off x="824804" y="3338274"/>
              <a:ext cx="2723418" cy="1170945"/>
              <a:chOff x="754111" y="5291198"/>
              <a:chExt cx="2129282" cy="1170945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754111" y="5508036"/>
                <a:ext cx="212928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1400" b="1" dirty="0">
                  <a:solidFill>
                    <a:prstClr val="black"/>
                  </a:solidFill>
                  <a:cs typeface="Arial" pitchFamily="34" charset="0"/>
                </a:endParaRPr>
              </a:p>
              <a:p>
                <a:endParaRPr lang="en-US" sz="1400" dirty="0">
                  <a:solidFill>
                    <a:prstClr val="black"/>
                  </a:solidFill>
                  <a:cs typeface="Arial" pitchFamily="34" charset="0"/>
                </a:endParaRPr>
              </a:p>
              <a:p>
                <a:r>
                  <a:rPr lang="en-US" sz="1400" dirty="0">
                    <a:solidFill>
                      <a:prstClr val="black"/>
                    </a:solidFill>
                    <a:cs typeface="Arial" pitchFamily="34" charset="0"/>
                  </a:rPr>
                  <a:t>Develop ‘Wish List’ and prioritize purchases. (Includes online courses)</a:t>
                </a: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754111" y="5291198"/>
                <a:ext cx="174401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prstClr val="black"/>
                    </a:solidFill>
                  </a:rPr>
                  <a:t>Identify Financial Education Library Resources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 flipH="1">
              <a:off x="3277841" y="3772256"/>
              <a:ext cx="506495" cy="451414"/>
              <a:chOff x="4558967" y="2778532"/>
              <a:chExt cx="506495" cy="451414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4558967" y="2968676"/>
                <a:ext cx="5064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H="1">
                <a:off x="5065462" y="2778532"/>
                <a:ext cx="0" cy="4514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8" name="Rectangle 67"/>
          <p:cNvSpPr/>
          <p:nvPr/>
        </p:nvSpPr>
        <p:spPr>
          <a:xfrm>
            <a:off x="129933" y="1129605"/>
            <a:ext cx="16226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cs typeface="Arial" pitchFamily="34" charset="0"/>
              </a:rPr>
              <a:t>Purchase &amp; deliver library resources; Activate print and online subscription services (online courses, WSJ, etc.)</a:t>
            </a:r>
          </a:p>
        </p:txBody>
      </p:sp>
      <p:grpSp>
        <p:nvGrpSpPr>
          <p:cNvPr id="64" name="Group 63"/>
          <p:cNvGrpSpPr/>
          <p:nvPr/>
        </p:nvGrpSpPr>
        <p:grpSpPr>
          <a:xfrm flipH="1">
            <a:off x="1771072" y="866830"/>
            <a:ext cx="1066800" cy="922020"/>
            <a:chOff x="5548745" y="1780310"/>
            <a:chExt cx="1066800" cy="92202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5548745" y="2182090"/>
              <a:ext cx="10494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5400000">
              <a:off x="6154535" y="2241320"/>
              <a:ext cx="9220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103331" y="642479"/>
            <a:ext cx="8880107" cy="1424617"/>
            <a:chOff x="-5756992" y="3832289"/>
            <a:chExt cx="6942843" cy="1424617"/>
          </a:xfrm>
        </p:grpSpPr>
        <p:sp>
          <p:nvSpPr>
            <p:cNvPr id="82" name="Rectangle 81"/>
            <p:cNvSpPr/>
            <p:nvPr/>
          </p:nvSpPr>
          <p:spPr>
            <a:xfrm>
              <a:off x="-5756992" y="3832289"/>
              <a:ext cx="12214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prstClr val="black"/>
                  </a:solidFill>
                </a:rPr>
                <a:t>Establish Financial Education Library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03788" y="4979907"/>
              <a:ext cx="108206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12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400800" y="67412"/>
            <a:ext cx="2781300" cy="738664"/>
            <a:chOff x="6400800" y="67412"/>
            <a:chExt cx="2781300" cy="738664"/>
          </a:xfrm>
        </p:grpSpPr>
        <p:sp>
          <p:nvSpPr>
            <p:cNvPr id="67" name="Rectangle 66"/>
            <p:cNvSpPr/>
            <p:nvPr/>
          </p:nvSpPr>
          <p:spPr>
            <a:xfrm>
              <a:off x="8039643" y="67412"/>
              <a:ext cx="11424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prstClr val="black"/>
                  </a:solidFill>
                </a:rPr>
                <a:t>Financial Education Presentation</a:t>
              </a: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6400800" y="142875"/>
              <a:ext cx="1704975" cy="592724"/>
              <a:chOff x="5372414" y="434527"/>
              <a:chExt cx="1704975" cy="592724"/>
            </a:xfrm>
          </p:grpSpPr>
          <p:cxnSp>
            <p:nvCxnSpPr>
              <p:cNvPr id="80" name="Straight Connector 79"/>
              <p:cNvCxnSpPr/>
              <p:nvPr/>
            </p:nvCxnSpPr>
            <p:spPr>
              <a:xfrm>
                <a:off x="5372414" y="676880"/>
                <a:ext cx="170078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7077389" y="434527"/>
                <a:ext cx="0" cy="5927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9" name="Straight Connector 98"/>
          <p:cNvCxnSpPr/>
          <p:nvPr/>
        </p:nvCxnSpPr>
        <p:spPr>
          <a:xfrm flipH="1" flipV="1">
            <a:off x="1643720" y="5255710"/>
            <a:ext cx="3461680" cy="5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5-Point Star 97"/>
          <p:cNvSpPr/>
          <p:nvPr/>
        </p:nvSpPr>
        <p:spPr>
          <a:xfrm>
            <a:off x="5163405" y="4953000"/>
            <a:ext cx="475395" cy="51207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103331" y="3658467"/>
            <a:ext cx="1586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Present Scholarship Award</a:t>
            </a:r>
          </a:p>
          <a:p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103331" y="3962400"/>
            <a:ext cx="15403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b="1" dirty="0">
              <a:solidFill>
                <a:prstClr val="black"/>
              </a:solidFill>
              <a:cs typeface="Arial" pitchFamily="34" charset="0"/>
            </a:endParaRPr>
          </a:p>
          <a:p>
            <a:endParaRPr lang="en-US" sz="1400" dirty="0">
              <a:solidFill>
                <a:prstClr val="black"/>
              </a:solidFill>
              <a:cs typeface="Arial" pitchFamily="34" charset="0"/>
            </a:endParaRPr>
          </a:p>
          <a:p>
            <a:r>
              <a:rPr lang="en-US" sz="1400" dirty="0">
                <a:solidFill>
                  <a:prstClr val="black"/>
                </a:solidFill>
                <a:cs typeface="Arial" pitchFamily="34" charset="0"/>
              </a:rPr>
              <a:t>Presented at a Jacksonville professional  sporting event</a:t>
            </a:r>
          </a:p>
        </p:txBody>
      </p:sp>
      <p:cxnSp>
        <p:nvCxnSpPr>
          <p:cNvPr id="111" name="Straight Connector 110"/>
          <p:cNvCxnSpPr/>
          <p:nvPr/>
        </p:nvCxnSpPr>
        <p:spPr>
          <a:xfrm>
            <a:off x="1647983" y="4485482"/>
            <a:ext cx="0" cy="7702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1295400" y="4089798"/>
            <a:ext cx="4264" cy="8485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>
            <a:off x="1293447" y="4485482"/>
            <a:ext cx="3545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5943600" y="209486"/>
            <a:ext cx="811151" cy="704914"/>
            <a:chOff x="1139143" y="8794"/>
            <a:chExt cx="1713977" cy="1511967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345" r="3310" b="32138"/>
            <a:stretch/>
          </p:blipFill>
          <p:spPr>
            <a:xfrm>
              <a:off x="1139143" y="1069889"/>
              <a:ext cx="1713977" cy="450872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30" name="Oval 29"/>
            <p:cNvSpPr/>
            <p:nvPr/>
          </p:nvSpPr>
          <p:spPr>
            <a:xfrm>
              <a:off x="1315953" y="8794"/>
              <a:ext cx="1429862" cy="1356065"/>
            </a:xfrm>
            <a:prstGeom prst="ellipse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gradFill>
                <a:gsLst>
                  <a:gs pos="25000">
                    <a:schemeClr val="bg2">
                      <a:lumMod val="65000"/>
                    </a:schemeClr>
                  </a:gs>
                  <a:gs pos="0">
                    <a:schemeClr val="tx2"/>
                  </a:gs>
                  <a:gs pos="75000">
                    <a:schemeClr val="bg2">
                      <a:lumMod val="65000"/>
                    </a:schemeClr>
                  </a:gs>
                  <a:gs pos="50000">
                    <a:schemeClr val="tx2"/>
                  </a:gs>
                  <a:gs pos="100000">
                    <a:schemeClr val="tx2">
                      <a:lumMod val="95000"/>
                      <a:lumOff val="5000"/>
                    </a:schemeClr>
                  </a:gs>
                </a:gsLst>
                <a:lin ang="5400000" scaled="0"/>
              </a:gradFill>
            </a:ln>
            <a:effectLst>
              <a:innerShdw blurRad="317500">
                <a:schemeClr val="tx1"/>
              </a:innerShdw>
              <a:reflection blurRad="6350" stA="52000" endA="300" endPos="2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7"/>
            <p:cNvSpPr/>
            <p:nvPr/>
          </p:nvSpPr>
          <p:spPr>
            <a:xfrm>
              <a:off x="1402979" y="25373"/>
              <a:ext cx="1249845" cy="591530"/>
            </a:xfrm>
            <a:custGeom>
              <a:avLst/>
              <a:gdLst>
                <a:gd name="connsiteX0" fmla="*/ 0 w 1875335"/>
                <a:gd name="connsiteY0" fmla="*/ 937668 h 1875335"/>
                <a:gd name="connsiteX1" fmla="*/ 937668 w 1875335"/>
                <a:gd name="connsiteY1" fmla="*/ 0 h 1875335"/>
                <a:gd name="connsiteX2" fmla="*/ 1875336 w 1875335"/>
                <a:gd name="connsiteY2" fmla="*/ 937668 h 1875335"/>
                <a:gd name="connsiteX3" fmla="*/ 937668 w 1875335"/>
                <a:gd name="connsiteY3" fmla="*/ 1875336 h 1875335"/>
                <a:gd name="connsiteX4" fmla="*/ 0 w 1875335"/>
                <a:gd name="connsiteY4" fmla="*/ 937668 h 1875335"/>
                <a:gd name="connsiteX0" fmla="*/ 0 w 1875336"/>
                <a:gd name="connsiteY0" fmla="*/ 937668 h 937668"/>
                <a:gd name="connsiteX1" fmla="*/ 937668 w 1875336"/>
                <a:gd name="connsiteY1" fmla="*/ 0 h 937668"/>
                <a:gd name="connsiteX2" fmla="*/ 1875336 w 1875336"/>
                <a:gd name="connsiteY2" fmla="*/ 937668 h 937668"/>
                <a:gd name="connsiteX3" fmla="*/ 0 w 1875336"/>
                <a:gd name="connsiteY3" fmla="*/ 937668 h 93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5336" h="937668">
                  <a:moveTo>
                    <a:pt x="0" y="937668"/>
                  </a:moveTo>
                  <a:cubicBezTo>
                    <a:pt x="0" y="419808"/>
                    <a:pt x="419808" y="0"/>
                    <a:pt x="937668" y="0"/>
                  </a:cubicBezTo>
                  <a:cubicBezTo>
                    <a:pt x="1455528" y="0"/>
                    <a:pt x="1875336" y="419808"/>
                    <a:pt x="1875336" y="937668"/>
                  </a:cubicBezTo>
                  <a:cubicBezTo>
                    <a:pt x="1719058" y="1093946"/>
                    <a:pt x="156278" y="1093946"/>
                    <a:pt x="0" y="937668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89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2016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pitchFamily="127" charset="-128"/>
              </a:defRPr>
            </a:lvl9pPr>
          </a:lstStyle>
          <a:p>
            <a:pPr eaLnBrk="1" hangingPunct="1"/>
            <a:fld id="{AA4226AC-5235-47DC-A52D-6DA87215C39C}" type="slidenum">
              <a:rPr lang="en-US" altLang="en-US" sz="900">
                <a:solidFill>
                  <a:srgbClr val="53565A"/>
                </a:solidFill>
              </a:rPr>
              <a:pPr eaLnBrk="1" hangingPunct="1"/>
              <a:t>7</a:t>
            </a:fld>
            <a:endParaRPr lang="en-US" altLang="en-US" sz="900">
              <a:solidFill>
                <a:srgbClr val="53565A"/>
              </a:solidFill>
            </a:endParaRPr>
          </a:p>
        </p:txBody>
      </p:sp>
      <p:sp>
        <p:nvSpPr>
          <p:cNvPr id="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i="1" dirty="0"/>
              <a:t>Veteran’s Personal Finance Handbook </a:t>
            </a:r>
            <a:r>
              <a:rPr lang="en-US" dirty="0"/>
              <a:t>Outline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825579"/>
            <a:ext cx="8382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600" dirty="0">
                <a:solidFill>
                  <a:srgbClr val="00BDF2"/>
                </a:solidFill>
              </a:rPr>
              <a:t>Comparison of recurring bills while on active duty service versus as a veteran (1 page)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New Bills – Rent, Electric, Water, Gas (previously covered by DoD for those service members living in barracks on base)</a:t>
            </a:r>
          </a:p>
          <a:p>
            <a:pPr marL="800100" lvl="1" indent="-342900">
              <a:buFont typeface="+mj-lt"/>
              <a:buAutoNum type="alphaLcParenR"/>
            </a:pPr>
            <a:endParaRPr lang="en-US" sz="1600" dirty="0">
              <a:solidFill>
                <a:srgbClr val="53565A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BDF2"/>
                </a:solidFill>
              </a:rPr>
              <a:t>Retirement Accounts / Savings / Investments (1-2 pages)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401(k)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Roth IRA</a:t>
            </a:r>
          </a:p>
          <a:p>
            <a:pPr marL="800100" lvl="1" indent="-342900">
              <a:buFont typeface="+mj-lt"/>
              <a:buAutoNum type="alphaLcParenR"/>
            </a:pPr>
            <a:endParaRPr lang="en-US" sz="1600" dirty="0">
              <a:solidFill>
                <a:srgbClr val="53565A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BDF2"/>
                </a:solidFill>
              </a:rPr>
              <a:t>Paying for College (1-2 pages)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GI Bill – the benefits and how it works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Scholarships / Grants – Where to find and how to apply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Student Loans – FAFSA, How they work, Subsidized versus unsubsidized</a:t>
            </a:r>
          </a:p>
          <a:p>
            <a:pPr lvl="1"/>
            <a:endParaRPr lang="en-US" sz="1600" dirty="0">
              <a:solidFill>
                <a:srgbClr val="53565A"/>
              </a:solidFill>
            </a:endParaRPr>
          </a:p>
          <a:p>
            <a:pPr marL="400050" indent="-400050">
              <a:buFont typeface="+mj-lt"/>
              <a:buAutoNum type="arabicPeriod"/>
            </a:pPr>
            <a:r>
              <a:rPr lang="en-US" sz="1600" dirty="0">
                <a:solidFill>
                  <a:srgbClr val="00BDF2"/>
                </a:solidFill>
              </a:rPr>
              <a:t>Buying a House (1-2 pages)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Mortgage Options</a:t>
            </a:r>
          </a:p>
          <a:p>
            <a:pPr marL="1314450" lvl="2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VA Loan – the benefits and how it works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Homeowners Insurance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HOAs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Utilities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Taxes</a:t>
            </a:r>
          </a:p>
          <a:p>
            <a:pPr marL="857250" lvl="1" indent="-400050">
              <a:buFont typeface="+mj-lt"/>
              <a:buAutoNum type="alphaLcParenR"/>
            </a:pPr>
            <a:endParaRPr lang="en-US" sz="1200" dirty="0">
              <a:solidFill>
                <a:srgbClr val="53565A"/>
              </a:solidFill>
            </a:endParaRPr>
          </a:p>
          <a:p>
            <a:pPr marL="400050" indent="-400050">
              <a:buFont typeface="+mj-lt"/>
              <a:buAutoNum type="arabicPeriod"/>
            </a:pPr>
            <a:r>
              <a:rPr lang="en-US" sz="1600" dirty="0">
                <a:solidFill>
                  <a:schemeClr val="accent1"/>
                </a:solidFill>
              </a:rPr>
              <a:t>Health Insurance / HAS (1 page)</a:t>
            </a:r>
          </a:p>
          <a:p>
            <a:pPr marL="857250" lvl="1" indent="-400050">
              <a:buFont typeface="+mj-lt"/>
              <a:buAutoNum type="alphaLcParenR"/>
            </a:pPr>
            <a:endParaRPr lang="en-US" sz="1600" dirty="0">
              <a:solidFill>
                <a:srgbClr val="53565A"/>
              </a:solidFill>
            </a:endParaRPr>
          </a:p>
          <a:p>
            <a:pPr marL="400050" indent="-400050">
              <a:buFont typeface="+mj-lt"/>
              <a:buAutoNum type="arabicPeriod"/>
            </a:pPr>
            <a:r>
              <a:rPr lang="en-US" sz="1600" dirty="0">
                <a:solidFill>
                  <a:srgbClr val="00BDF2"/>
                </a:solidFill>
              </a:rPr>
              <a:t>Best Practices for Budget Management (1 page)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60% of income – Living Expenses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20% - Savings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15% - Debt Payment</a:t>
            </a:r>
          </a:p>
          <a:p>
            <a:pPr marL="857250" lvl="1" indent="-400050">
              <a:buFont typeface="+mj-lt"/>
              <a:buAutoNum type="alphaLcParenR"/>
            </a:pPr>
            <a:r>
              <a:rPr lang="en-US" sz="1200" dirty="0">
                <a:solidFill>
                  <a:srgbClr val="53565A"/>
                </a:solidFill>
              </a:rPr>
              <a:t>5% - Entertainment/Free Spend</a:t>
            </a:r>
          </a:p>
        </p:txBody>
      </p:sp>
    </p:spTree>
    <p:extLst>
      <p:ext uri="{BB962C8B-B14F-4D97-AF65-F5344CB8AC3E}">
        <p14:creationId xmlns:p14="http://schemas.microsoft.com/office/powerpoint/2010/main" val="1051315793"/>
      </p:ext>
    </p:extLst>
  </p:cSld>
  <p:clrMapOvr>
    <a:masterClrMapping/>
  </p:clrMapOvr>
</p:sld>
</file>

<file path=ppt/theme/theme1.xml><?xml version="1.0" encoding="utf-8"?>
<a:theme xmlns:a="http://schemas.openxmlformats.org/drawingml/2006/main" name="Citi Consumer PPT Template">
  <a:themeElements>
    <a:clrScheme name="Citi_corporate_sampleslides20120814 4">
      <a:dk1>
        <a:srgbClr val="53565A"/>
      </a:dk1>
      <a:lt1>
        <a:srgbClr val="FFFFFF"/>
      </a:lt1>
      <a:dk2>
        <a:srgbClr val="002D72"/>
      </a:dk2>
      <a:lt2>
        <a:srgbClr val="97999B"/>
      </a:lt2>
      <a:accent1>
        <a:srgbClr val="00BDF2"/>
      </a:accent1>
      <a:accent2>
        <a:srgbClr val="FFAA11"/>
      </a:accent2>
      <a:accent3>
        <a:srgbClr val="FFFFFF"/>
      </a:accent3>
      <a:accent4>
        <a:srgbClr val="46484C"/>
      </a:accent4>
      <a:accent5>
        <a:srgbClr val="AADBF7"/>
      </a:accent5>
      <a:accent6>
        <a:srgbClr val="E79A0E"/>
      </a:accent6>
      <a:hlink>
        <a:srgbClr val="FF0000"/>
      </a:hlink>
      <a:folHlink>
        <a:srgbClr val="890C58"/>
      </a:folHlink>
    </a:clrScheme>
    <a:fontScheme name="cfin_v06">
      <a:majorFont>
        <a:latin typeface="Arial"/>
        <a:ea typeface="Geneva"/>
        <a:cs typeface=""/>
      </a:majorFont>
      <a:minorFont>
        <a:latin typeface="Arial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Genev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Geneva" charset="0"/>
          </a:defRPr>
        </a:defPPr>
      </a:lstStyle>
    </a:lnDef>
  </a:objectDefaults>
  <a:extraClrSchemeLst>
    <a:extraClrScheme>
      <a:clrScheme name="cfin_v06 1">
        <a:dk1>
          <a:srgbClr val="000000"/>
        </a:dk1>
        <a:lt1>
          <a:srgbClr val="FFFFFF"/>
        </a:lt1>
        <a:dk2>
          <a:srgbClr val="000000"/>
        </a:dk2>
        <a:lt2>
          <a:srgbClr val="838589"/>
        </a:lt2>
        <a:accent1>
          <a:srgbClr val="4B4B4B"/>
        </a:accent1>
        <a:accent2>
          <a:srgbClr val="3973AD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33689C"/>
        </a:accent6>
        <a:hlink>
          <a:srgbClr val="C0C0C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fin_v06 2">
        <a:dk1>
          <a:srgbClr val="000000"/>
        </a:dk1>
        <a:lt1>
          <a:srgbClr val="FFFFFF"/>
        </a:lt1>
        <a:dk2>
          <a:srgbClr val="004785"/>
        </a:dk2>
        <a:lt2>
          <a:srgbClr val="838589"/>
        </a:lt2>
        <a:accent1>
          <a:srgbClr val="4B4B4B"/>
        </a:accent1>
        <a:accent2>
          <a:srgbClr val="FFA202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79202"/>
        </a:accent6>
        <a:hlink>
          <a:srgbClr val="D7D7D7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white 1">
        <a:dk1>
          <a:srgbClr val="717073"/>
        </a:dk1>
        <a:lt1>
          <a:srgbClr val="FFFFFF"/>
        </a:lt1>
        <a:dk2>
          <a:srgbClr val="002D72"/>
        </a:dk2>
        <a:lt2>
          <a:srgbClr val="D7D7D7"/>
        </a:lt2>
        <a:accent1>
          <a:srgbClr val="00BDF2"/>
        </a:accent1>
        <a:accent2>
          <a:srgbClr val="FFA202"/>
        </a:accent2>
        <a:accent3>
          <a:srgbClr val="FFFFFF"/>
        </a:accent3>
        <a:accent4>
          <a:srgbClr val="5F5F61"/>
        </a:accent4>
        <a:accent5>
          <a:srgbClr val="AADBF7"/>
        </a:accent5>
        <a:accent6>
          <a:srgbClr val="E79202"/>
        </a:accent6>
        <a:hlink>
          <a:srgbClr val="FF0000"/>
        </a:hlink>
        <a:folHlink>
          <a:srgbClr val="890C5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1">
        <a:dk1>
          <a:srgbClr val="000000"/>
        </a:dk1>
        <a:lt1>
          <a:srgbClr val="FFFFFF"/>
        </a:lt1>
        <a:dk2>
          <a:srgbClr val="000000"/>
        </a:dk2>
        <a:lt2>
          <a:srgbClr val="838589"/>
        </a:lt2>
        <a:accent1>
          <a:srgbClr val="4B4B4B"/>
        </a:accent1>
        <a:accent2>
          <a:srgbClr val="3973AD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33689C"/>
        </a:accent6>
        <a:hlink>
          <a:srgbClr val="C0C0C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2">
        <a:dk1>
          <a:srgbClr val="000000"/>
        </a:dk1>
        <a:lt1>
          <a:srgbClr val="FFFFFF"/>
        </a:lt1>
        <a:dk2>
          <a:srgbClr val="004785"/>
        </a:dk2>
        <a:lt2>
          <a:srgbClr val="838589"/>
        </a:lt2>
        <a:accent1>
          <a:srgbClr val="4B4B4B"/>
        </a:accent1>
        <a:accent2>
          <a:srgbClr val="FFA202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79202"/>
        </a:accent6>
        <a:hlink>
          <a:srgbClr val="D7D7D7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3">
        <a:dk1>
          <a:srgbClr val="717073"/>
        </a:dk1>
        <a:lt1>
          <a:srgbClr val="FFFFFF"/>
        </a:lt1>
        <a:dk2>
          <a:srgbClr val="002D72"/>
        </a:dk2>
        <a:lt2>
          <a:srgbClr val="D7D7D7"/>
        </a:lt2>
        <a:accent1>
          <a:srgbClr val="00BDF2"/>
        </a:accent1>
        <a:accent2>
          <a:srgbClr val="FFA202"/>
        </a:accent2>
        <a:accent3>
          <a:srgbClr val="FFFFFF"/>
        </a:accent3>
        <a:accent4>
          <a:srgbClr val="5F5F61"/>
        </a:accent4>
        <a:accent5>
          <a:srgbClr val="AADBF7"/>
        </a:accent5>
        <a:accent6>
          <a:srgbClr val="E79202"/>
        </a:accent6>
        <a:hlink>
          <a:srgbClr val="FF0000"/>
        </a:hlink>
        <a:folHlink>
          <a:srgbClr val="890C5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4">
        <a:dk1>
          <a:srgbClr val="53565A"/>
        </a:dk1>
        <a:lt1>
          <a:srgbClr val="FFFFFF"/>
        </a:lt1>
        <a:dk2>
          <a:srgbClr val="002D72"/>
        </a:dk2>
        <a:lt2>
          <a:srgbClr val="97999B"/>
        </a:lt2>
        <a:accent1>
          <a:srgbClr val="00BDF2"/>
        </a:accent1>
        <a:accent2>
          <a:srgbClr val="FFAA11"/>
        </a:accent2>
        <a:accent3>
          <a:srgbClr val="FFFFFF"/>
        </a:accent3>
        <a:accent4>
          <a:srgbClr val="46484C"/>
        </a:accent4>
        <a:accent5>
          <a:srgbClr val="AADBF7"/>
        </a:accent5>
        <a:accent6>
          <a:srgbClr val="E79A0E"/>
        </a:accent6>
        <a:hlink>
          <a:srgbClr val="FF0000"/>
        </a:hlink>
        <a:folHlink>
          <a:srgbClr val="890C5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iti Consumer PPT Template">
  <a:themeElements>
    <a:clrScheme name="Citi_corporate_sampleslides20120814 4">
      <a:dk1>
        <a:srgbClr val="53565A"/>
      </a:dk1>
      <a:lt1>
        <a:srgbClr val="FFFFFF"/>
      </a:lt1>
      <a:dk2>
        <a:srgbClr val="002D72"/>
      </a:dk2>
      <a:lt2>
        <a:srgbClr val="97999B"/>
      </a:lt2>
      <a:accent1>
        <a:srgbClr val="00BDF2"/>
      </a:accent1>
      <a:accent2>
        <a:srgbClr val="FFAA11"/>
      </a:accent2>
      <a:accent3>
        <a:srgbClr val="FFFFFF"/>
      </a:accent3>
      <a:accent4>
        <a:srgbClr val="46484C"/>
      </a:accent4>
      <a:accent5>
        <a:srgbClr val="AADBF7"/>
      </a:accent5>
      <a:accent6>
        <a:srgbClr val="E79A0E"/>
      </a:accent6>
      <a:hlink>
        <a:srgbClr val="FF0000"/>
      </a:hlink>
      <a:folHlink>
        <a:srgbClr val="890C58"/>
      </a:folHlink>
    </a:clrScheme>
    <a:fontScheme name="cfin_v06">
      <a:majorFont>
        <a:latin typeface="Arial"/>
        <a:ea typeface="Geneva"/>
        <a:cs typeface=""/>
      </a:majorFont>
      <a:minorFont>
        <a:latin typeface="Arial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Genev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Geneva" charset="0"/>
          </a:defRPr>
        </a:defPPr>
      </a:lstStyle>
    </a:lnDef>
  </a:objectDefaults>
  <a:extraClrSchemeLst>
    <a:extraClrScheme>
      <a:clrScheme name="cfin_v06 1">
        <a:dk1>
          <a:srgbClr val="000000"/>
        </a:dk1>
        <a:lt1>
          <a:srgbClr val="FFFFFF"/>
        </a:lt1>
        <a:dk2>
          <a:srgbClr val="000000"/>
        </a:dk2>
        <a:lt2>
          <a:srgbClr val="838589"/>
        </a:lt2>
        <a:accent1>
          <a:srgbClr val="4B4B4B"/>
        </a:accent1>
        <a:accent2>
          <a:srgbClr val="3973AD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33689C"/>
        </a:accent6>
        <a:hlink>
          <a:srgbClr val="C0C0C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fin_v06 2">
        <a:dk1>
          <a:srgbClr val="000000"/>
        </a:dk1>
        <a:lt1>
          <a:srgbClr val="FFFFFF"/>
        </a:lt1>
        <a:dk2>
          <a:srgbClr val="004785"/>
        </a:dk2>
        <a:lt2>
          <a:srgbClr val="838589"/>
        </a:lt2>
        <a:accent1>
          <a:srgbClr val="4B4B4B"/>
        </a:accent1>
        <a:accent2>
          <a:srgbClr val="FFA202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79202"/>
        </a:accent6>
        <a:hlink>
          <a:srgbClr val="D7D7D7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white 1">
        <a:dk1>
          <a:srgbClr val="717073"/>
        </a:dk1>
        <a:lt1>
          <a:srgbClr val="FFFFFF"/>
        </a:lt1>
        <a:dk2>
          <a:srgbClr val="002D72"/>
        </a:dk2>
        <a:lt2>
          <a:srgbClr val="D7D7D7"/>
        </a:lt2>
        <a:accent1>
          <a:srgbClr val="00BDF2"/>
        </a:accent1>
        <a:accent2>
          <a:srgbClr val="FFA202"/>
        </a:accent2>
        <a:accent3>
          <a:srgbClr val="FFFFFF"/>
        </a:accent3>
        <a:accent4>
          <a:srgbClr val="5F5F61"/>
        </a:accent4>
        <a:accent5>
          <a:srgbClr val="AADBF7"/>
        </a:accent5>
        <a:accent6>
          <a:srgbClr val="E79202"/>
        </a:accent6>
        <a:hlink>
          <a:srgbClr val="FF0000"/>
        </a:hlink>
        <a:folHlink>
          <a:srgbClr val="890C5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1">
        <a:dk1>
          <a:srgbClr val="000000"/>
        </a:dk1>
        <a:lt1>
          <a:srgbClr val="FFFFFF"/>
        </a:lt1>
        <a:dk2>
          <a:srgbClr val="000000"/>
        </a:dk2>
        <a:lt2>
          <a:srgbClr val="838589"/>
        </a:lt2>
        <a:accent1>
          <a:srgbClr val="4B4B4B"/>
        </a:accent1>
        <a:accent2>
          <a:srgbClr val="3973AD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33689C"/>
        </a:accent6>
        <a:hlink>
          <a:srgbClr val="C0C0C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2">
        <a:dk1>
          <a:srgbClr val="000000"/>
        </a:dk1>
        <a:lt1>
          <a:srgbClr val="FFFFFF"/>
        </a:lt1>
        <a:dk2>
          <a:srgbClr val="004785"/>
        </a:dk2>
        <a:lt2>
          <a:srgbClr val="838589"/>
        </a:lt2>
        <a:accent1>
          <a:srgbClr val="4B4B4B"/>
        </a:accent1>
        <a:accent2>
          <a:srgbClr val="FFA202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79202"/>
        </a:accent6>
        <a:hlink>
          <a:srgbClr val="D7D7D7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3">
        <a:dk1>
          <a:srgbClr val="717073"/>
        </a:dk1>
        <a:lt1>
          <a:srgbClr val="FFFFFF"/>
        </a:lt1>
        <a:dk2>
          <a:srgbClr val="002D72"/>
        </a:dk2>
        <a:lt2>
          <a:srgbClr val="D7D7D7"/>
        </a:lt2>
        <a:accent1>
          <a:srgbClr val="00BDF2"/>
        </a:accent1>
        <a:accent2>
          <a:srgbClr val="FFA202"/>
        </a:accent2>
        <a:accent3>
          <a:srgbClr val="FFFFFF"/>
        </a:accent3>
        <a:accent4>
          <a:srgbClr val="5F5F61"/>
        </a:accent4>
        <a:accent5>
          <a:srgbClr val="AADBF7"/>
        </a:accent5>
        <a:accent6>
          <a:srgbClr val="E79202"/>
        </a:accent6>
        <a:hlink>
          <a:srgbClr val="FF0000"/>
        </a:hlink>
        <a:folHlink>
          <a:srgbClr val="890C5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4">
        <a:dk1>
          <a:srgbClr val="53565A"/>
        </a:dk1>
        <a:lt1>
          <a:srgbClr val="FFFFFF"/>
        </a:lt1>
        <a:dk2>
          <a:srgbClr val="002D72"/>
        </a:dk2>
        <a:lt2>
          <a:srgbClr val="97999B"/>
        </a:lt2>
        <a:accent1>
          <a:srgbClr val="00BDF2"/>
        </a:accent1>
        <a:accent2>
          <a:srgbClr val="FFAA11"/>
        </a:accent2>
        <a:accent3>
          <a:srgbClr val="FFFFFF"/>
        </a:accent3>
        <a:accent4>
          <a:srgbClr val="46484C"/>
        </a:accent4>
        <a:accent5>
          <a:srgbClr val="AADBF7"/>
        </a:accent5>
        <a:accent6>
          <a:srgbClr val="E79A0E"/>
        </a:accent6>
        <a:hlink>
          <a:srgbClr val="FF0000"/>
        </a:hlink>
        <a:folHlink>
          <a:srgbClr val="890C5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iti Consumer PPT Template">
  <a:themeElements>
    <a:clrScheme name="Citi_corporate_sampleslides20120814 4">
      <a:dk1>
        <a:srgbClr val="53565A"/>
      </a:dk1>
      <a:lt1>
        <a:srgbClr val="FFFFFF"/>
      </a:lt1>
      <a:dk2>
        <a:srgbClr val="002D72"/>
      </a:dk2>
      <a:lt2>
        <a:srgbClr val="97999B"/>
      </a:lt2>
      <a:accent1>
        <a:srgbClr val="00BDF2"/>
      </a:accent1>
      <a:accent2>
        <a:srgbClr val="FFAA11"/>
      </a:accent2>
      <a:accent3>
        <a:srgbClr val="FFFFFF"/>
      </a:accent3>
      <a:accent4>
        <a:srgbClr val="46484C"/>
      </a:accent4>
      <a:accent5>
        <a:srgbClr val="AADBF7"/>
      </a:accent5>
      <a:accent6>
        <a:srgbClr val="E79A0E"/>
      </a:accent6>
      <a:hlink>
        <a:srgbClr val="FF0000"/>
      </a:hlink>
      <a:folHlink>
        <a:srgbClr val="890C58"/>
      </a:folHlink>
    </a:clrScheme>
    <a:fontScheme name="cfin_v06">
      <a:majorFont>
        <a:latin typeface="Arial"/>
        <a:ea typeface="Geneva"/>
        <a:cs typeface=""/>
      </a:majorFont>
      <a:minorFont>
        <a:latin typeface="Arial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Genev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Geneva" charset="0"/>
          </a:defRPr>
        </a:defPPr>
      </a:lstStyle>
    </a:lnDef>
  </a:objectDefaults>
  <a:extraClrSchemeLst>
    <a:extraClrScheme>
      <a:clrScheme name="cfin_v06 1">
        <a:dk1>
          <a:srgbClr val="000000"/>
        </a:dk1>
        <a:lt1>
          <a:srgbClr val="FFFFFF"/>
        </a:lt1>
        <a:dk2>
          <a:srgbClr val="000000"/>
        </a:dk2>
        <a:lt2>
          <a:srgbClr val="838589"/>
        </a:lt2>
        <a:accent1>
          <a:srgbClr val="4B4B4B"/>
        </a:accent1>
        <a:accent2>
          <a:srgbClr val="3973AD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33689C"/>
        </a:accent6>
        <a:hlink>
          <a:srgbClr val="C0C0C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fin_v06 2">
        <a:dk1>
          <a:srgbClr val="000000"/>
        </a:dk1>
        <a:lt1>
          <a:srgbClr val="FFFFFF"/>
        </a:lt1>
        <a:dk2>
          <a:srgbClr val="004785"/>
        </a:dk2>
        <a:lt2>
          <a:srgbClr val="838589"/>
        </a:lt2>
        <a:accent1>
          <a:srgbClr val="4B4B4B"/>
        </a:accent1>
        <a:accent2>
          <a:srgbClr val="FFA202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79202"/>
        </a:accent6>
        <a:hlink>
          <a:srgbClr val="D7D7D7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white 1">
        <a:dk1>
          <a:srgbClr val="717073"/>
        </a:dk1>
        <a:lt1>
          <a:srgbClr val="FFFFFF"/>
        </a:lt1>
        <a:dk2>
          <a:srgbClr val="002D72"/>
        </a:dk2>
        <a:lt2>
          <a:srgbClr val="D7D7D7"/>
        </a:lt2>
        <a:accent1>
          <a:srgbClr val="00BDF2"/>
        </a:accent1>
        <a:accent2>
          <a:srgbClr val="FFA202"/>
        </a:accent2>
        <a:accent3>
          <a:srgbClr val="FFFFFF"/>
        </a:accent3>
        <a:accent4>
          <a:srgbClr val="5F5F61"/>
        </a:accent4>
        <a:accent5>
          <a:srgbClr val="AADBF7"/>
        </a:accent5>
        <a:accent6>
          <a:srgbClr val="E79202"/>
        </a:accent6>
        <a:hlink>
          <a:srgbClr val="FF0000"/>
        </a:hlink>
        <a:folHlink>
          <a:srgbClr val="890C5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1">
        <a:dk1>
          <a:srgbClr val="000000"/>
        </a:dk1>
        <a:lt1>
          <a:srgbClr val="FFFFFF"/>
        </a:lt1>
        <a:dk2>
          <a:srgbClr val="000000"/>
        </a:dk2>
        <a:lt2>
          <a:srgbClr val="838589"/>
        </a:lt2>
        <a:accent1>
          <a:srgbClr val="4B4B4B"/>
        </a:accent1>
        <a:accent2>
          <a:srgbClr val="3973AD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33689C"/>
        </a:accent6>
        <a:hlink>
          <a:srgbClr val="C0C0C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2">
        <a:dk1>
          <a:srgbClr val="000000"/>
        </a:dk1>
        <a:lt1>
          <a:srgbClr val="FFFFFF"/>
        </a:lt1>
        <a:dk2>
          <a:srgbClr val="004785"/>
        </a:dk2>
        <a:lt2>
          <a:srgbClr val="838589"/>
        </a:lt2>
        <a:accent1>
          <a:srgbClr val="4B4B4B"/>
        </a:accent1>
        <a:accent2>
          <a:srgbClr val="FFA202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E79202"/>
        </a:accent6>
        <a:hlink>
          <a:srgbClr val="D7D7D7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3">
        <a:dk1>
          <a:srgbClr val="717073"/>
        </a:dk1>
        <a:lt1>
          <a:srgbClr val="FFFFFF"/>
        </a:lt1>
        <a:dk2>
          <a:srgbClr val="002D72"/>
        </a:dk2>
        <a:lt2>
          <a:srgbClr val="D7D7D7"/>
        </a:lt2>
        <a:accent1>
          <a:srgbClr val="00BDF2"/>
        </a:accent1>
        <a:accent2>
          <a:srgbClr val="FFA202"/>
        </a:accent2>
        <a:accent3>
          <a:srgbClr val="FFFFFF"/>
        </a:accent3>
        <a:accent4>
          <a:srgbClr val="5F5F61"/>
        </a:accent4>
        <a:accent5>
          <a:srgbClr val="AADBF7"/>
        </a:accent5>
        <a:accent6>
          <a:srgbClr val="E79202"/>
        </a:accent6>
        <a:hlink>
          <a:srgbClr val="FF0000"/>
        </a:hlink>
        <a:folHlink>
          <a:srgbClr val="890C5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i_corporate_sampleslides20120814 4">
        <a:dk1>
          <a:srgbClr val="53565A"/>
        </a:dk1>
        <a:lt1>
          <a:srgbClr val="FFFFFF"/>
        </a:lt1>
        <a:dk2>
          <a:srgbClr val="002D72"/>
        </a:dk2>
        <a:lt2>
          <a:srgbClr val="97999B"/>
        </a:lt2>
        <a:accent1>
          <a:srgbClr val="00BDF2"/>
        </a:accent1>
        <a:accent2>
          <a:srgbClr val="FFAA11"/>
        </a:accent2>
        <a:accent3>
          <a:srgbClr val="FFFFFF"/>
        </a:accent3>
        <a:accent4>
          <a:srgbClr val="46484C"/>
        </a:accent4>
        <a:accent5>
          <a:srgbClr val="AADBF7"/>
        </a:accent5>
        <a:accent6>
          <a:srgbClr val="E79A0E"/>
        </a:accent6>
        <a:hlink>
          <a:srgbClr val="FF0000"/>
        </a:hlink>
        <a:folHlink>
          <a:srgbClr val="890C5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Custom 32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2">
    <a:dk1>
      <a:srgbClr val="53565A"/>
    </a:dk1>
    <a:lt1>
      <a:srgbClr val="FFFFFF"/>
    </a:lt1>
    <a:dk2>
      <a:srgbClr val="002D72"/>
    </a:dk2>
    <a:lt2>
      <a:srgbClr val="97999B"/>
    </a:lt2>
    <a:accent1>
      <a:srgbClr val="00BDF2"/>
    </a:accent1>
    <a:accent2>
      <a:srgbClr val="FFA202"/>
    </a:accent2>
    <a:accent3>
      <a:srgbClr val="FFFFFF"/>
    </a:accent3>
    <a:accent4>
      <a:srgbClr val="5F5F61"/>
    </a:accent4>
    <a:accent5>
      <a:srgbClr val="AADBF7"/>
    </a:accent5>
    <a:accent6>
      <a:srgbClr val="E79202"/>
    </a:accent6>
    <a:hlink>
      <a:srgbClr val="FF0000"/>
    </a:hlink>
    <a:folHlink>
      <a:srgbClr val="890C58"/>
    </a:folHlink>
  </a:clrScheme>
</a:themeOverride>
</file>

<file path=ppt/theme/themeOverride2.xml><?xml version="1.0" encoding="utf-8"?>
<a:themeOverride xmlns:a="http://schemas.openxmlformats.org/drawingml/2006/main">
  <a:clrScheme name="Custom 12">
    <a:dk1>
      <a:srgbClr val="53565A"/>
    </a:dk1>
    <a:lt1>
      <a:srgbClr val="FFFFFF"/>
    </a:lt1>
    <a:dk2>
      <a:srgbClr val="002D72"/>
    </a:dk2>
    <a:lt2>
      <a:srgbClr val="97999B"/>
    </a:lt2>
    <a:accent1>
      <a:srgbClr val="00BDF2"/>
    </a:accent1>
    <a:accent2>
      <a:srgbClr val="FFA202"/>
    </a:accent2>
    <a:accent3>
      <a:srgbClr val="FFFFFF"/>
    </a:accent3>
    <a:accent4>
      <a:srgbClr val="5F5F61"/>
    </a:accent4>
    <a:accent5>
      <a:srgbClr val="AADBF7"/>
    </a:accent5>
    <a:accent6>
      <a:srgbClr val="E79202"/>
    </a:accent6>
    <a:hlink>
      <a:srgbClr val="FF0000"/>
    </a:hlink>
    <a:folHlink>
      <a:srgbClr val="890C58"/>
    </a:folHlink>
  </a:clrScheme>
</a:themeOverride>
</file>

<file path=ppt/theme/themeOverride3.xml><?xml version="1.0" encoding="utf-8"?>
<a:themeOverride xmlns:a="http://schemas.openxmlformats.org/drawingml/2006/main">
  <a:clrScheme name="Custom 12">
    <a:dk1>
      <a:srgbClr val="53565A"/>
    </a:dk1>
    <a:lt1>
      <a:srgbClr val="FFFFFF"/>
    </a:lt1>
    <a:dk2>
      <a:srgbClr val="002D72"/>
    </a:dk2>
    <a:lt2>
      <a:srgbClr val="97999B"/>
    </a:lt2>
    <a:accent1>
      <a:srgbClr val="00BDF2"/>
    </a:accent1>
    <a:accent2>
      <a:srgbClr val="FFA202"/>
    </a:accent2>
    <a:accent3>
      <a:srgbClr val="FFFFFF"/>
    </a:accent3>
    <a:accent4>
      <a:srgbClr val="5F5F61"/>
    </a:accent4>
    <a:accent5>
      <a:srgbClr val="AADBF7"/>
    </a:accent5>
    <a:accent6>
      <a:srgbClr val="E79202"/>
    </a:accent6>
    <a:hlink>
      <a:srgbClr val="FF0000"/>
    </a:hlink>
    <a:folHlink>
      <a:srgbClr val="890C58"/>
    </a:folHlink>
  </a:clrScheme>
</a:themeOverride>
</file>

<file path=customUI/customUI.xml><?xml version="1.0" encoding="utf-8"?>
<customUI xmlns="http://schemas.microsoft.com/office/2006/01/customui">
  <ribbon>
    <tabs>
      <tab id="CustomTab2" label="Citi Approved Templates" insertBeforeQ="TabHome">
        <group id="CustomGroup2" label="Click NEW to use Citi Approved Templates">
          <control idQ="FileNew" visible="true" size="large"/>
        </group>
      </tab>
    </tabs>
  </ribbon>
</customUI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482</TotalTime>
  <Words>902</Words>
  <Application>Microsoft Office PowerPoint</Application>
  <PresentationFormat>On-screen Show (4:3)</PresentationFormat>
  <Paragraphs>141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Citi Consumer PPT Template</vt:lpstr>
      <vt:lpstr>1_Citi Consumer PPT Template</vt:lpstr>
      <vt:lpstr>2_Citi Consumer PPT Template</vt:lpstr>
      <vt:lpstr>Office Theme</vt:lpstr>
      <vt:lpstr>Citi Salutes Community Challenge</vt:lpstr>
      <vt:lpstr>Table of Contents</vt:lpstr>
      <vt:lpstr>Project Outline</vt:lpstr>
      <vt:lpstr>Project Budget</vt:lpstr>
      <vt:lpstr>Combat2College Overview</vt:lpstr>
      <vt:lpstr>PowerPoint Presentation</vt:lpstr>
      <vt:lpstr>Veteran’s Personal Finance Handbook Outline</vt:lpstr>
    </vt:vector>
  </TitlesOfParts>
  <Company>Citigroup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 Enterprise PowerPoint Template</dc:title>
  <dc:creator>Alvarado, Jordan Robert [GCB-OT]</dc:creator>
  <cp:lastModifiedBy>Qs🐱‍🏍 Pass</cp:lastModifiedBy>
  <cp:revision>24</cp:revision>
  <dcterms:created xsi:type="dcterms:W3CDTF">2017-08-08T22:44:36Z</dcterms:created>
  <dcterms:modified xsi:type="dcterms:W3CDTF">2022-02-15T19:00:52Z</dcterms:modified>
</cp:coreProperties>
</file>